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8" r:id="rId2"/>
    <p:sldId id="257" r:id="rId3"/>
    <p:sldId id="259" r:id="rId4"/>
    <p:sldId id="260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AD89B-D218-47FB-A503-5CFDF28B752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14134-7AAD-4FBA-BD5A-ED6B17B22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7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5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1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6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6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0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3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5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42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7EF1-B886-4B1D-AD77-C44D091854BD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04/10/61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DBBE9-DAF8-4AFD-839B-302CA9FE7A5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6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48378" y="404664"/>
            <a:ext cx="7126113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Flow </a:t>
            </a:r>
            <a:r>
              <a:rPr lang="th-TH" sz="32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วิธีการขอตำแหน่งวิชาการตามเกณฑ์ ก.พ.ว.</a:t>
            </a:r>
            <a:endParaRPr lang="en-US" sz="3200" b="1" kern="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808" y="1412776"/>
            <a:ext cx="2880320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ผู้เสนอขอตำแหน่งทางวิชาการ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89392" y="1154872"/>
            <a:ext cx="5570320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แบบคำขอพร้อมเอกสารหลักฐาน </a:t>
            </a:r>
          </a:p>
          <a:p>
            <a:pPr algn="ctr"/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(กพว.01  กพว.01/1  และกพว.01/2)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804" y="2112424"/>
            <a:ext cx="2880320" cy="1241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เสนอไปที่ประธานสาขา โดยผ่านสารบรรณสาขา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(จะ</a:t>
            </a:r>
            <a:r>
              <a:rPr lang="th-TH" sz="20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เริ่มนับ ณ วันที่ยื่นต่อประธาน</a:t>
            </a:r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สาขา</a:t>
            </a:r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(ข้อ 11.2 (6) วรรคสอง)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804" y="3501008"/>
            <a:ext cx="7786776" cy="33100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638" indent="-274638">
              <a:buAutoNum type="arabicPeriod"/>
            </a:pPr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ประเมินคุณสมบัติ</a:t>
            </a:r>
          </a:p>
          <a:p>
            <a:pPr marL="2746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1.1 มีระยะเวลาการปฏิบัติงานครบตามเกณฑ์</a:t>
            </a:r>
          </a:p>
          <a:p>
            <a:pPr marL="625475" indent="-3508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1.2 มีชั่วโมงการสอนประจำรายวิชาใดวิชาหนึ่งที่กำหนดในหลักสูตรราชวิทยาลัย</a:t>
            </a:r>
          </a:p>
          <a:p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 ผลการสอน พิจารณาจาก</a:t>
            </a:r>
          </a:p>
          <a:p>
            <a:pPr indent="2746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2.1 แผนการสอน</a:t>
            </a:r>
          </a:p>
          <a:p>
            <a:pPr indent="2746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2.2 แบบประเมินการสอนเบื้องต้น (ปะเมินโดยผู้เรียน)</a:t>
            </a:r>
          </a:p>
          <a:p>
            <a:pPr marL="625475" indent="-3508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2.3 เอกสารประกอบการสอน (ผศ.) เอกสารคำสอน (รศ.) เอกสารหรือสื่อการสอน (ศ) 1 รายวิชา</a:t>
            </a:r>
          </a:p>
          <a:p>
            <a:pPr indent="274638"/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2.4 เอกสาร หลักฐานอื่นๆที่ต้องการแสดงเพิ่ม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1535435" y="1916832"/>
            <a:ext cx="143058" cy="17722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8471302" y="4797152"/>
            <a:ext cx="205154" cy="1363523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04632" y="2135917"/>
            <a:ext cx="5497760" cy="6799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ส่วนส่งเสริม</a:t>
            </a:r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วิชาการ</a:t>
            </a:r>
            <a:r>
              <a:rPr lang="th-TH" sz="2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ตรวจสอบคุณสมบัติของผู้ยื่นต้องครบถ้วน (ข้อ 9) แล้วนำเสนอประธานสาขา</a:t>
            </a:r>
            <a:r>
              <a:rPr lang="th-TH" sz="2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059107" y="2342700"/>
            <a:ext cx="345525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8183270" y="6162987"/>
            <a:ext cx="719122" cy="64807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014114" y="2636912"/>
            <a:ext cx="380054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014114" y="1488976"/>
            <a:ext cx="343664" cy="0"/>
          </a:xfrm>
          <a:prstGeom prst="straightConnector1">
            <a:avLst/>
          </a:prstGeom>
          <a:ln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own Arrow 46"/>
          <p:cNvSpPr/>
          <p:nvPr/>
        </p:nvSpPr>
        <p:spPr>
          <a:xfrm>
            <a:off x="1511719" y="3362595"/>
            <a:ext cx="143058" cy="17722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999300" y="4698856"/>
            <a:ext cx="620299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7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48343" y="1912134"/>
            <a:ext cx="2880320" cy="6173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พิจารณาเอกสารหลักฐาน/ตรวจคุณสมบัติ/หลักฐานต่างๆ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279" y="1928006"/>
            <a:ext cx="2880320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คณะกรรมการวิชาการประจำส่วนงาน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5275" y="3618736"/>
            <a:ext cx="2880320" cy="706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คณะกรรมการพิจารณาตำแหน่ง</a:t>
            </a:r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วิชาการ (ก.พ.ว.)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79378" y="3615905"/>
            <a:ext cx="2952328" cy="1541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คณะกรรมการ ก.พ.ว. แต่งตั้ง</a:t>
            </a:r>
            <a:r>
              <a:rPr lang="th-TH" sz="20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คณะกรรมการผู้ทรงคุณวุฒิในสาขานั้นๆ เพื่อทำหน้าที่ประเมินผลงานทางวิชาการ </a:t>
            </a:r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จริยธรรมและจรรยาบรรณทางวิชาการในสาขานั้น 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Down Arrow 21"/>
          <p:cNvSpPr/>
          <p:nvPr/>
        </p:nvSpPr>
        <p:spPr>
          <a:xfrm rot="16200000">
            <a:off x="6354499" y="4069310"/>
            <a:ext cx="313143" cy="366348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1476614" y="1726157"/>
            <a:ext cx="143058" cy="177228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475656" y="2440866"/>
            <a:ext cx="144016" cy="429132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975595" y="4005064"/>
            <a:ext cx="403783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975595" y="2153576"/>
            <a:ext cx="360040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694245" y="3675920"/>
            <a:ext cx="2342251" cy="12652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u="sng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องค์ประกอบ</a:t>
            </a:r>
          </a:p>
          <a:p>
            <a:pPr marL="182563" indent="-182563">
              <a:tabLst>
                <a:tab pos="180975" algn="l"/>
              </a:tabLs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๑) ประธานกรรมการ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ผู้ทรงคุณวุฒิ แต่งตั้งจาก ก.พ.ว.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marL="182563" indent="-182563">
              <a:tabLst>
                <a:tab pos="180975" algn="l"/>
              </a:tabLs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๒) กรรมการ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ผู้ทรงคุณวุฒิ จำนวน 3-5 คน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96744" y="5166590"/>
            <a:ext cx="2339752" cy="5796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u="sng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เกณฑ์การตัดสิน</a:t>
            </a:r>
          </a:p>
          <a:p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ถือเสียงข้างมาก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07983" y="4523978"/>
            <a:ext cx="2880320" cy="5869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สภาราชวิทยาลัยพิจารณาอนุมัติ</a:t>
            </a:r>
            <a:endParaRPr lang="en-US" sz="20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1522439" y="4357787"/>
            <a:ext cx="97233" cy="166191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198337" y="1052736"/>
            <a:ext cx="719122" cy="64807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5275" y="2873206"/>
            <a:ext cx="2880320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คณะอนุกรรมการประเมินการสอน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335635" y="2816561"/>
            <a:ext cx="5698362" cy="6173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สถาบันฯ พิจารณารายชื่อ แล้วนำเสนอเลขาธิการลงนามแต่งตั้ง</a:t>
            </a:r>
          </a:p>
          <a:p>
            <a:pPr algn="ctr"/>
            <a:r>
              <a:rPr lang="th-TH" sz="20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สำหรับเกณฑ์การประเมินตามแบบ ก.พ.ว.02/1</a:t>
            </a:r>
            <a:endParaRPr lang="en-US" sz="2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988303" y="3113202"/>
            <a:ext cx="360040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1475656" y="3377262"/>
            <a:ext cx="144016" cy="238643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prstClr val="white"/>
              </a:solidFill>
            </a:endParaRPr>
          </a:p>
        </p:txBody>
      </p:sp>
      <p:cxnSp>
        <p:nvCxnSpPr>
          <p:cNvPr id="19" name="Straight Arrow Connector 18"/>
          <p:cNvCxnSpPr>
            <a:stCxn id="51" idx="2"/>
            <a:endCxn id="52" idx="0"/>
          </p:cNvCxnSpPr>
          <p:nvPr/>
        </p:nvCxnSpPr>
        <p:spPr>
          <a:xfrm>
            <a:off x="7865371" y="4941168"/>
            <a:ext cx="1249" cy="225422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07504" y="5275569"/>
            <a:ext cx="2880320" cy="427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เลขาธิการออกคำสั่งแต่งตั้ง</a:t>
            </a:r>
            <a:endParaRPr lang="en-US" sz="20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26440" y="5877273"/>
            <a:ext cx="8333992" cy="7200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แจ้ง สกอ.เพื่อทราบภายใน 30 วันนับตั้งแต่วันที่สภาราชวิทยาลับอนุมัติเพื่อบรรจุให้อยู่ในทำเนียบผู้ดำรงตำแหน่งทางวิชาการแห่งชาติ และ/หรือบั</a:t>
            </a:r>
            <a:r>
              <a:rPr lang="th-TH" sz="2000" b="1" dirty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ญ</a:t>
            </a:r>
            <a:r>
              <a:rPr lang="th-TH" sz="2000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ชีรายชื่อผู้ทรงคุณวุฒิที่ทำหน้าที่ประเมินผลงานทางวิชาการ จริยธรรมและจรรยาบรรณ</a:t>
            </a:r>
            <a:endParaRPr lang="en-US" sz="2000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1509281" y="5101739"/>
            <a:ext cx="97233" cy="166191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1486818" y="5702776"/>
            <a:ext cx="97233" cy="166191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918540" y="404664"/>
            <a:ext cx="7126113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Flow </a:t>
            </a:r>
            <a:r>
              <a:rPr lang="th-TH" sz="32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วิธีการขอตำแหน่งวิชาการตามเกณฑ์ ก.พ.ว.</a:t>
            </a:r>
            <a:endParaRPr lang="en-US" sz="3200" b="1" kern="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31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2051720" y="404664"/>
            <a:ext cx="6768752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33243" y="430952"/>
            <a:ext cx="7126113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3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การทบทวนผลการพิจารณาผลงานทาง</a:t>
            </a:r>
            <a:r>
              <a:rPr lang="th-TH" sz="3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วิชาการ </a:t>
            </a:r>
            <a:r>
              <a:rPr lang="th-TH" sz="2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ตามเกณฑ์ ก.พ.ว.)</a:t>
            </a:r>
            <a:endParaRPr lang="en-US" sz="2800" b="1" kern="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51920" y="1447086"/>
            <a:ext cx="1944216" cy="5760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ผู้ขอกำหนดตำแหน่ง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735796" y="2348880"/>
            <a:ext cx="4176464" cy="5760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เสนอขอทบทวนผลการพิจารณาได้ไม่เกิน 2 ครั้ง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63688" y="3284984"/>
            <a:ext cx="1296144" cy="3600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ครั้งที่ 1</a:t>
            </a:r>
            <a:endParaRPr lang="en-US" sz="2000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00192" y="4581128"/>
            <a:ext cx="1296144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ครั้งที่ 2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3973" y="2175865"/>
            <a:ext cx="1393691" cy="132343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ภายใน 90 วันนับจากวันที่รับแจ้งผลการพิจารณาจากเลขาธิการ</a:t>
            </a:r>
            <a:endParaRPr lang="en-US" sz="2000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" name="Straight Connector 11"/>
          <p:cNvCxnSpPr>
            <a:stCxn id="7" idx="1"/>
          </p:cNvCxnSpPr>
          <p:nvPr/>
        </p:nvCxnSpPr>
        <p:spPr>
          <a:xfrm flipH="1">
            <a:off x="2411760" y="2636912"/>
            <a:ext cx="32403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2411760" y="2636912"/>
            <a:ext cx="0" cy="64807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</p:cNvCxnSpPr>
          <p:nvPr/>
        </p:nvCxnSpPr>
        <p:spPr>
          <a:xfrm flipV="1">
            <a:off x="1547664" y="2837584"/>
            <a:ext cx="864096" cy="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077350" y="3893614"/>
            <a:ext cx="2668272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คณะกรรมการ ก.พ.ว. พิจารณา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9502" y="5983570"/>
            <a:ext cx="4104456" cy="3240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สภาราชวิทยาลัยพิจารณาคำวินิจฉัยถือเป็นที่สุด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77350" y="4580334"/>
            <a:ext cx="1118386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รับ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51520" y="5163656"/>
            <a:ext cx="2484276" cy="6267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มอบคณะกรรมการผู้ทรงคุณวุฒิชุดเดิมประเมินผลงาน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26" name="Straight Arrow Connector 25"/>
          <p:cNvCxnSpPr>
            <a:stCxn id="8" idx="2"/>
            <a:endCxn id="17" idx="0"/>
          </p:cNvCxnSpPr>
          <p:nvPr/>
        </p:nvCxnSpPr>
        <p:spPr>
          <a:xfrm flipH="1">
            <a:off x="2411486" y="3645024"/>
            <a:ext cx="274" cy="24859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2"/>
          </p:cNvCxnSpPr>
          <p:nvPr/>
        </p:nvCxnSpPr>
        <p:spPr>
          <a:xfrm>
            <a:off x="2411486" y="4253654"/>
            <a:ext cx="0" cy="11145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33115" y="4365104"/>
            <a:ext cx="170877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2782692" y="4580334"/>
            <a:ext cx="1118386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ไม่รับ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4" name="Straight Arrow Connector 33"/>
          <p:cNvCxnSpPr>
            <a:endCxn id="32" idx="0"/>
          </p:cNvCxnSpPr>
          <p:nvPr/>
        </p:nvCxnSpPr>
        <p:spPr>
          <a:xfrm>
            <a:off x="3341885" y="4365104"/>
            <a:ext cx="0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2" idx="0"/>
          </p:cNvCxnSpPr>
          <p:nvPr/>
        </p:nvCxnSpPr>
        <p:spPr>
          <a:xfrm>
            <a:off x="1633115" y="4365104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636543" y="4941168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629262" y="5768340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</p:cNvCxnSpPr>
          <p:nvPr/>
        </p:nvCxnSpPr>
        <p:spPr>
          <a:xfrm>
            <a:off x="3341885" y="4940374"/>
            <a:ext cx="0" cy="1043196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4739250" y="5947566"/>
            <a:ext cx="2700300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เลขาธิการแจ้งผู้ขอกำหนดตำแหน่ง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48" name="Straight Arrow Connector 47"/>
          <p:cNvCxnSpPr>
            <a:stCxn id="32" idx="3"/>
          </p:cNvCxnSpPr>
          <p:nvPr/>
        </p:nvCxnSpPr>
        <p:spPr>
          <a:xfrm>
            <a:off x="3901078" y="4760354"/>
            <a:ext cx="2399114" cy="79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739250" y="3149280"/>
            <a:ext cx="1393691" cy="132343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ภายใน 90 วันนับจากวันที่รับแจ้งผลการพิจารณาจากเลขาธิการ</a:t>
            </a:r>
            <a:endParaRPr lang="en-US" sz="2000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91" name="Straight Arrow Connector 90"/>
          <p:cNvCxnSpPr>
            <a:stCxn id="86" idx="2"/>
          </p:cNvCxnSpPr>
          <p:nvPr/>
        </p:nvCxnSpPr>
        <p:spPr>
          <a:xfrm>
            <a:off x="5436096" y="4472719"/>
            <a:ext cx="0" cy="287635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8" idx="3"/>
          </p:cNvCxnSpPr>
          <p:nvPr/>
        </p:nvCxnSpPr>
        <p:spPr>
          <a:xfrm>
            <a:off x="4223958" y="6145588"/>
            <a:ext cx="515292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" idx="2"/>
            <a:endCxn id="7" idx="0"/>
          </p:cNvCxnSpPr>
          <p:nvPr/>
        </p:nvCxnSpPr>
        <p:spPr>
          <a:xfrm>
            <a:off x="4824028" y="2023150"/>
            <a:ext cx="0" cy="32573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" idx="3"/>
          </p:cNvCxnSpPr>
          <p:nvPr/>
        </p:nvCxnSpPr>
        <p:spPr>
          <a:xfrm>
            <a:off x="7596336" y="4761148"/>
            <a:ext cx="288032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7884368" y="4472322"/>
            <a:ext cx="648072" cy="57606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A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32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2051720" y="404664"/>
            <a:ext cx="6768752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33243" y="430952"/>
            <a:ext cx="7126113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3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การทบทวนผลการพิจารณาผลงานทาง</a:t>
            </a:r>
            <a:r>
              <a:rPr lang="th-TH" sz="3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วิชาการ </a:t>
            </a:r>
            <a:r>
              <a:rPr lang="th-TH" sz="28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800" b="1" dirty="0" smtClean="0">
                <a:solidFill>
                  <a:prstClr val="black"/>
                </a:solidFill>
                <a:latin typeface="TH SarabunPSK" pitchFamily="34" charset="-34"/>
                <a:ea typeface="Calibri"/>
                <a:cs typeface="TH SarabunPSK" pitchFamily="34" charset="-34"/>
              </a:rPr>
              <a:t>ตามเกณฑ์ ก.พ.ว.)</a:t>
            </a:r>
            <a:endParaRPr lang="en-US" sz="2800" b="1" kern="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99922" y="2054570"/>
            <a:ext cx="1296144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ครั้งที่ 2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213858" y="2663200"/>
            <a:ext cx="2668272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คณะกรรมการ ก.พ.ว. พิจารณา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4562990" y="2422024"/>
            <a:ext cx="274" cy="24859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051720" y="5850376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0819" y="5517232"/>
            <a:ext cx="4104456" cy="3240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สภาราชวิทยาลัยพิจารณาคำวินิจฉัยถือเป็นที่สุด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158596" y="3428206"/>
            <a:ext cx="1764186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คำชี้แจงมีเหตุผล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0819" y="4521330"/>
            <a:ext cx="2727294" cy="6267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แต่งตั้งคณะกรรมการผู้ทรงคุณวุฒิเพิ่มเติม โดยประธานเป็นคนเดิม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3040689" y="3212976"/>
            <a:ext cx="4411631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452320" y="3207437"/>
            <a:ext cx="0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7" idx="0"/>
          </p:cNvCxnSpPr>
          <p:nvPr/>
        </p:nvCxnSpPr>
        <p:spPr>
          <a:xfrm>
            <a:off x="3040689" y="3212976"/>
            <a:ext cx="0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578121" y="3608226"/>
            <a:ext cx="3428" cy="33707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1444466" y="5151689"/>
            <a:ext cx="1" cy="365543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618518" y="3788206"/>
            <a:ext cx="0" cy="22328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467544" y="6065606"/>
            <a:ext cx="2898926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000" dirty="0">
                <a:solidFill>
                  <a:srgbClr val="9BBB59">
                    <a:lumMod val="50000"/>
                  </a:srgbClr>
                </a:solidFill>
                <a:latin typeface="TH SarabunPSK" pitchFamily="34" charset="-34"/>
                <a:cs typeface="TH SarabunPSK" pitchFamily="34" charset="-34"/>
              </a:rPr>
              <a:t>เลขาธิการแจ้งผู้ขอกำหนดตำแหน่ง</a:t>
            </a:r>
            <a:endParaRPr lang="en-US" sz="2000" dirty="0">
              <a:solidFill>
                <a:srgbClr val="9BBB59">
                  <a:lumMod val="50000"/>
                </a:srgb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727312" y="4011488"/>
            <a:ext cx="1761984" cy="3600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จะมีมติไม่รับพิจารณา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61098" y="1268760"/>
            <a:ext cx="648072" cy="57606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A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" name="Straight Connector 2"/>
          <p:cNvCxnSpPr>
            <a:stCxn id="53" idx="2"/>
          </p:cNvCxnSpPr>
          <p:nvPr/>
        </p:nvCxnSpPr>
        <p:spPr>
          <a:xfrm>
            <a:off x="4547994" y="3023240"/>
            <a:ext cx="0" cy="18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47994" y="1844824"/>
            <a:ext cx="0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5910670" y="3428206"/>
            <a:ext cx="2843210" cy="3600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คำชี้แจงไม่มีเหตุผลเพิ่มเติมจากครั้งที่ 1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323628" y="3947508"/>
            <a:ext cx="2241675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มีเหตุผลเพิ่มเติมจากครั้งที่ 1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3366470" y="3940420"/>
            <a:ext cx="2430159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มีเอกสารหรือผลงานใหม่เพิ่มเติมหรือมีการแก้ไขผลงานเดิม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1" name="Straight Arrow Connector 70"/>
          <p:cNvCxnSpPr>
            <a:endCxn id="68" idx="0"/>
          </p:cNvCxnSpPr>
          <p:nvPr/>
        </p:nvCxnSpPr>
        <p:spPr>
          <a:xfrm>
            <a:off x="1444465" y="3608226"/>
            <a:ext cx="1" cy="33928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292228" y="4750985"/>
            <a:ext cx="2641436" cy="61593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ผู้ขอกำหนดตำแหน่งต้องเสนอขอกำหนดตำแหน่งวิชาการใหม่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52" name="Straight Connector 51"/>
          <p:cNvCxnSpPr>
            <a:endCxn id="57" idx="3"/>
          </p:cNvCxnSpPr>
          <p:nvPr/>
        </p:nvCxnSpPr>
        <p:spPr>
          <a:xfrm flipH="1">
            <a:off x="3922782" y="3608226"/>
            <a:ext cx="66235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444465" y="3608226"/>
            <a:ext cx="7141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419569" y="4292107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6280" y="4527579"/>
            <a:ext cx="3428" cy="21523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2739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487</Words>
  <Application>Microsoft Office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panida</dc:creator>
  <cp:lastModifiedBy>panida</cp:lastModifiedBy>
  <cp:revision>22</cp:revision>
  <cp:lastPrinted>2018-06-26T11:58:21Z</cp:lastPrinted>
  <dcterms:created xsi:type="dcterms:W3CDTF">2018-06-08T04:55:03Z</dcterms:created>
  <dcterms:modified xsi:type="dcterms:W3CDTF">2018-10-04T10:46:21Z</dcterms:modified>
</cp:coreProperties>
</file>