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307" r:id="rId4"/>
    <p:sldId id="258" r:id="rId5"/>
    <p:sldId id="257" r:id="rId6"/>
    <p:sldId id="259" r:id="rId7"/>
    <p:sldId id="341" r:id="rId8"/>
    <p:sldId id="261" r:id="rId9"/>
    <p:sldId id="352" r:id="rId10"/>
    <p:sldId id="262" r:id="rId11"/>
    <p:sldId id="263" r:id="rId12"/>
    <p:sldId id="276" r:id="rId13"/>
    <p:sldId id="305" r:id="rId14"/>
    <p:sldId id="306" r:id="rId15"/>
    <p:sldId id="317" r:id="rId16"/>
    <p:sldId id="309" r:id="rId17"/>
    <p:sldId id="353" r:id="rId18"/>
    <p:sldId id="310" r:id="rId19"/>
    <p:sldId id="318" r:id="rId20"/>
    <p:sldId id="321" r:id="rId21"/>
    <p:sldId id="319" r:id="rId22"/>
    <p:sldId id="322" r:id="rId23"/>
    <p:sldId id="324" r:id="rId24"/>
    <p:sldId id="325" r:id="rId25"/>
    <p:sldId id="354" r:id="rId26"/>
    <p:sldId id="326" r:id="rId27"/>
    <p:sldId id="327" r:id="rId28"/>
    <p:sldId id="328" r:id="rId29"/>
    <p:sldId id="312" r:id="rId30"/>
    <p:sldId id="329" r:id="rId31"/>
    <p:sldId id="330" r:id="rId32"/>
    <p:sldId id="367" r:id="rId33"/>
    <p:sldId id="342" r:id="rId34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FF"/>
    <a:srgbClr val="CCECFF"/>
    <a:srgbClr val="66CCFF"/>
    <a:srgbClr val="00CC99"/>
    <a:srgbClr val="00FF99"/>
    <a:srgbClr val="00FFCC"/>
    <a:srgbClr val="FF99FF"/>
    <a:srgbClr val="FF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>
      <p:cViewPr>
        <p:scale>
          <a:sx n="90" d="100"/>
          <a:sy n="90" d="100"/>
        </p:scale>
        <p:origin x="-216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1A3D0-D901-4616-B116-81861C2E0C76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67F4-A229-4E38-9F0C-D9501780C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13B29-3D0A-4655-8082-C49A7B77D202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CD62-6BD9-40D4-9143-B07648745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4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CD62-6BD9-40D4-9143-B076487458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0CD62-6BD9-40D4-9143-B076487458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40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276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42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6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2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2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4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71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4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6281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37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06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02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67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78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9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7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49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12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9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2845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12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90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03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4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06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385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79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885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460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49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7EF1-B886-4B1D-AD77-C44D091854BD}" type="datetimeFigureOut">
              <a:rPr lang="th-TH" smtClean="0"/>
              <a:t>11/04/61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BBE9-DAF8-4AFD-839B-302CA9FE7A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09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5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7EF1-B886-4B1D-AD77-C44D091854B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11/04/61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BBE9-DAF8-4AFD-839B-302CA9FE7A5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0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9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261667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	</a:t>
            </a:r>
            <a:r>
              <a:rPr lang="th-TH" sz="48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endParaRPr lang="th-TH" sz="4800" b="1" dirty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63711"/>
              </p:ext>
            </p:extLst>
          </p:nvPr>
        </p:nvGraphicFramePr>
        <p:xfrm>
          <a:off x="179512" y="2060848"/>
          <a:ext cx="8784976" cy="4485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95744"/>
                <a:gridCol w="7389232"/>
              </a:tblGrid>
              <a:tr h="432048">
                <a:tc>
                  <a:txBody>
                    <a:bodyPr/>
                    <a:lstStyle/>
                    <a:p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เอกสารประกอบการสอน</a:t>
                      </a:r>
                      <a:endParaRPr lang="en-US" sz="22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คำนิยาม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ผลงานทางวิชาการที่เป็นเอกสารที่ใช้ประกอบในการประเมินผลการสอนวิชาใดวิชาหนึ่ง</a:t>
                      </a:r>
                      <a:b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ตามหลักสูตรของสถาบันอุดมศึกษาที่สะท้อนให้เห็นเนื้อหาวิชาและวิธีการสอนอย่างเป็นระบบ จัดเป็นเครื่องมือสำคัญของผู้สอนในการใช้ประกอบการสอน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รูปแบบ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เป็นเอกสารหรือสื่ออื่น ๆ ที่เกี่ยวข้องในวิชาที่ตนสอน</a:t>
                      </a:r>
                      <a:r>
                        <a:rPr lang="th-TH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ประกอบด้วย แผนการสอน หัวข้อบรรยาย (มีรายละเอียดประกอบพอสมควร) และอาจมีสิ่งต่าง ๆ ดังต่อไปนี้ เพิ่มขึ้นอีกก็ได้ เช่น รายชื่อบทความหรือหนังสืออ่านประกอบ บทเรียบเรียงคัดย่อเอกสารที่เกี่ยวเนื่อง แผนภูมิ (</a:t>
                      </a:r>
                      <a:r>
                        <a:rPr lang="en-GB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Chart</a:t>
                      </a:r>
                      <a:r>
                        <a:rPr lang="th-TH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 แถบเสียง (</a:t>
                      </a:r>
                      <a:r>
                        <a:rPr lang="en-GB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Tape</a:t>
                      </a:r>
                      <a:r>
                        <a:rPr lang="th-TH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 ภาพเคลื่อนไหว </a:t>
                      </a:r>
                      <a:r>
                        <a:rPr lang="en-US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(video)</a:t>
                      </a:r>
                      <a:r>
                        <a:rPr lang="th-TH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ภาพเลื่อน (</a:t>
                      </a:r>
                      <a:r>
                        <a:rPr lang="en-US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Slide</a:t>
                      </a:r>
                      <a:r>
                        <a:rPr lang="th-TH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) หรือสื่อการสอนออนไลน์อื่นๆ ซึ่งมีการอ้างอิงแหล่งที่มาอย่างถูกต้องตามกฏหมาย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การเผยแพร่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อาจเป็นเอกสารที่จัดทำเป็นรูปเล่มหรือถ่ายสำเนาเย็บเล่ม หรือเป็นสื่ออื่น ๆ</a:t>
                      </a:r>
                      <a:r>
                        <a:rPr lang="en-US" sz="22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เช่น ซีดีรอมที่ได้ใช้ประกอบการสอนวิชาใดวิชาหนึ่งในหลักสูตรของสถาบันอุดมศึกษามาแล้ว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ลักษณะคุณภาพ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อยู่ในดุลพินิจของสภาสถาบันอุดมศึกษาที่กำหนดเป็นข้อบังคับ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ผู้ช่วยศาสตราจารย์  ผู้ช่วยศาสตราจารย์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484784"/>
            <a:ext cx="871296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ตัวอย่างเอกสารหลักฐานที่ใช้ในการประเมินผลการสอน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7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ผู้ช่วยศาสตราจารย์  ผู้ช่วยศาสตราจารย์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83119"/>
              </p:ext>
            </p:extLst>
          </p:nvPr>
        </p:nvGraphicFramePr>
        <p:xfrm>
          <a:off x="460082" y="2276872"/>
          <a:ext cx="8280920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264"/>
                <a:gridCol w="590465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คุณสมบัติ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เกณฑ์การพิจารณา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(ต้องผ่านการประเมินจากคณะกรรมการ)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65113" indent="-265113"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ภาระงาน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มีชั่วโมงสอนประจำวิชาใดวิชาหนึ่งในหลักสูตรของราชวิทยาลัยจุฬาภรณ์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ชั่วโมงสอน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ไม่ระบุ....แต่กรณีโอนย้ายมา </a:t>
                      </a: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ได้สอนประจำวิชาใดวิชาหนึ่งเทียบค่าได้</a:t>
                      </a:r>
                      <a:b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ไม่น้อยกว่า ๒ หน่วยกิตในระบบทวิภาค อาจนำเวลาที่สอนนั้นมาใช้</a:t>
                      </a:r>
                      <a:b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โดยให้คำนวณเวลาการสอนพิเศษได้ ๓ ใน ๔ ส่วนของเวลาที่ทำการสอน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ผลการสอน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อยู่ในระดับ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“ชำนาญ”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เอกสารประกอบการสอน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เสนอเอกสารประกอบการสอน/ทุกหัวข้อต้อง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มี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“คุณภาพดี”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037486" y="1556792"/>
            <a:ext cx="7126113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สรุปคุณสมบัติและผลการสอน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๘.๑.๑ และ ๘.๑.๒)</a:t>
            </a:r>
            <a:endParaRPr lang="en-US" sz="2400" b="1" kern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44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261667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	</a:t>
            </a:r>
            <a:r>
              <a:rPr lang="th-TH" sz="48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endParaRPr lang="th-TH" sz="4800" b="1" dirty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ผู้ช่วยศาสตราจารย์  ผู้ช่วยศาสตราจารย์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7485" y="1471005"/>
            <a:ext cx="7126113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๓)  ผลงานทางวิชาการ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๘.๑.๓)</a:t>
            </a:r>
            <a:endParaRPr lang="en-US" sz="2400" b="1" kern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362783"/>
              </p:ext>
            </p:extLst>
          </p:nvPr>
        </p:nvGraphicFramePr>
        <p:xfrm>
          <a:off x="424077" y="2132856"/>
          <a:ext cx="8352928" cy="44062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24536"/>
                <a:gridCol w="1571850"/>
                <a:gridCol w="1956542"/>
              </a:tblGrid>
              <a:tr h="4387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ผลงานทางวิชาการ/ผลงานวิจัย/นวัตกรรม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คุณภาพ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H SarabunPSK"/>
                        </a:rPr>
                        <a:t>เกณฑ์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58948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๑.  </a:t>
                      </a:r>
                      <a:r>
                        <a:rPr lang="th-TH" sz="2400" dirty="0" smtClean="0">
                          <a:effectLst/>
                          <a:ea typeface="Calibri"/>
                          <a:cs typeface="TH SarabunPSK"/>
                        </a:rPr>
                        <a:t>แต่งหรือเรียบเรียงตำรา หนังสือบทความวิชาการ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u="sng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en-US" sz="2400" b="1" u="sng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th-TH" sz="2400" i="1" dirty="0" smtClean="0">
                          <a:solidFill>
                            <a:srgbClr val="0000FF"/>
                          </a:solidFill>
                          <a:effectLst/>
                          <a:ea typeface="Calibri"/>
                          <a:cs typeface="TH SarabunPSK"/>
                        </a:rPr>
                        <a:t>ได้รับการเผยแพร่ตามเกณฑ์</a:t>
                      </a:r>
                      <a:r>
                        <a:rPr lang="th-TH" sz="2400" i="1" dirty="0" smtClean="0">
                          <a:solidFill>
                            <a:srgbClr val="0000FF"/>
                          </a:solidFill>
                          <a:effectLst/>
                          <a:ea typeface="TH SarabunPSK"/>
                          <a:cs typeface="TH SarabunPSK"/>
                        </a:rPr>
                        <a:t>ที่ กพอ.กำหนด</a:t>
                      </a:r>
                      <a:r>
                        <a:rPr lang="th-TH" sz="2400" i="1" dirty="0" smtClean="0">
                          <a:solidFill>
                            <a:srgbClr val="0000FF"/>
                          </a:solidFill>
                          <a:effectLst/>
                          <a:ea typeface="Calibri"/>
                          <a:cs typeface="TH SarabunPSK"/>
                        </a:rPr>
                        <a:t> 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๒. ผลงานวิจัย </a:t>
                      </a:r>
                      <a:r>
                        <a:rPr lang="th-TH" sz="240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en-US" sz="2400" b="1" u="sng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ดี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38767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๓. ผลงานทางวิชาการในลักษณะอื่น </a:t>
                      </a:r>
                      <a:r>
                        <a:rPr lang="th-TH" sz="240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en-US" sz="2400" b="1" u="sng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ดี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389856">
                <a:tc>
                  <a:txBody>
                    <a:bodyPr/>
                    <a:lstStyle/>
                    <a:p>
                      <a:pPr marL="228600" indent="-228600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๔. ผลงานทางนวัตกรรมที่มีคุณภาพดีและได้รับการรับรองการจดอนุสิทธิบัตรหรือสิทธิบัตร </a:t>
                      </a:r>
                      <a:r>
                        <a:rPr lang="th-TH" sz="2400" dirty="0" smtClean="0">
                          <a:effectLst/>
                          <a:ea typeface="Calibri"/>
                          <a:cs typeface="TH SarabunPSK"/>
                        </a:rPr>
                        <a:t>และเป็นผลงานที่สอดคล้องกับแผนยุทธศาสตร์ของ </a:t>
                      </a:r>
                      <a:r>
                        <a:rPr lang="en-US" sz="2400" dirty="0" smtClean="0">
                          <a:effectLst/>
                          <a:latin typeface="TH SarabunPSK"/>
                          <a:ea typeface="Calibri"/>
                        </a:rPr>
                        <a:t>CRA </a:t>
                      </a:r>
                      <a:r>
                        <a:rPr lang="th-TH" sz="2400" dirty="0" smtClean="0">
                          <a:effectLst/>
                          <a:latin typeface="TH SarabunPSK"/>
                          <a:ea typeface="Calibri"/>
                        </a:rPr>
                        <a:t>หรือประเทศ </a:t>
                      </a:r>
                      <a:r>
                        <a:rPr lang="th-TH" sz="2400" u="sng" dirty="0" smtClean="0"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en-US" sz="2400" b="1" u="sng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1" kern="1200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ดี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921239">
                <a:tc>
                  <a:txBody>
                    <a:bodyPr/>
                    <a:lstStyle/>
                    <a:p>
                      <a:pPr marL="265113" indent="-265113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๕. ผลงานทางวิชาการรับใช้สังคม โดยผลงาน</a:t>
                      </a:r>
                      <a:r>
                        <a:rPr lang="th-TH" sz="2400" dirty="0" smtClean="0">
                          <a:effectLst/>
                          <a:ea typeface="Calibri"/>
                          <a:cs typeface="TH SarabunPSK"/>
                        </a:rPr>
                        <a:t>ต้องเป็นส่วนหนึ่งของการปฏิบัติหน้าที่ตามภาระงานของราชวิทยาลัย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1" kern="1200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400" b="1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ดี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4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ผู้ช่วยศาสตราจารย์  ผู้ช่วยศาสตราจารย์พิเศษ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129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จริยธรรมและจรรยาบรรณทางวิชาการ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(ข้อบังคับข้อ ๘.๑.๔)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34731"/>
              </p:ext>
            </p:extLst>
          </p:nvPr>
        </p:nvGraphicFramePr>
        <p:xfrm>
          <a:off x="251520" y="2132856"/>
          <a:ext cx="8712968" cy="460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064"/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ต้องคำนึงถึงจริยธรรมและจรรยาบรรณทางวิชาการ ดังนี้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ต้องมีความซื่อสัตย์ทางวิชาการ ไม่นำผลงานของผู้อื่น</a:t>
                      </a: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มาเป็นผลงานของตนและไม่ลอกเลียนผลงาน</a:t>
                      </a:r>
                      <a:b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ของผู้อื่น รวมทั้งไม่นำผลงานของตนเองในเรื่องเดียวกันไปเผยแพร่ในวารสารวิชาการมากกว่าหนึ่งฉบับ </a:t>
                      </a:r>
                      <a:b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ในลักษณะที่จะทำให้เข้าใจผิดว่าเป็นผลงานใหม่</a:t>
                      </a:r>
                      <a:endParaRPr lang="th-TH" sz="2200" b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ให้เกียรติและอ้างถึงบุคคลหรือแหล่งที่มาของข้อมูลที่นำมาใช้ในผลงานทางวิชาการของตนเองและแสดงหลักฐานของการค้นคว้า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๓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ต้องไม่คำนึงถึงผลประโยชน์ทางวิชาการจนละเลยหรือละเมิดสิทธิส่วนบุคคลของผู้อื่นและสิทธิมนุษยชน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๔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ผลงานทางวิชาการต้องได้มาจากการศึกษาโดยใช้หลักวิชาการเป็นเกณฑ์</a:t>
                      </a:r>
                      <a:r>
                        <a:rPr lang="th-TH" sz="2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ไม่มีอคติมาเกี่ยวข้อง และเสนอผลงานตามความเป็นจริง ไม่จงใจเบี่ยงเบนผลการวิจัยโดยหวังผลประโยชน์ส่วนตัวหรือต้องการสร้างความเสียหายแก่ผู้อื่นและเสนอผลงานตามความเป็นจริงไม่ขยายข้อค้นพบโดยปราศจากการตรวจสอบยืนยัน</a:t>
                      </a:r>
                      <a:br>
                        <a:rPr lang="th-TH" sz="2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ในทางวิชาการ</a:t>
                      </a:r>
                      <a:endParaRPr lang="th-TH" sz="22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๕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ต้องนำผลงานไปใช้ประโยชน์ในทางที่ชอบธรรมและชอบด้วยกฏหมาย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3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ผู้ช่วยศาสตราจารย์  ผู้ช่วยศาสตราจารย์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7487" y="1556792"/>
            <a:ext cx="7126113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วิธีการและเกณฑ์การพิจารณาตัดสิน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๑๑.๑)</a:t>
            </a:r>
            <a:endParaRPr lang="en-US" sz="2400" b="1" kern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276872"/>
            <a:ext cx="2880320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ผู้เสนอขอตำแหน่งทางวิชาการ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872" y="2276872"/>
            <a:ext cx="288032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แบบคำขอพร้อมเอกสารหลักฐาน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Straight Arrow Connector 9"/>
          <p:cNvCxnSpPr>
            <a:stCxn id="9" idx="1"/>
            <a:endCxn id="7" idx="3"/>
          </p:cNvCxnSpPr>
          <p:nvPr/>
        </p:nvCxnSpPr>
        <p:spPr>
          <a:xfrm flipH="1">
            <a:off x="3059832" y="2528900"/>
            <a:ext cx="36004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9512" y="2994417"/>
            <a:ext cx="2880320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คณบดีหรือตำแหน่งเทียบเท่า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9872" y="2994417"/>
            <a:ext cx="288032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พิจารณากลั่นกรอง</a:t>
            </a:r>
            <a:endParaRPr lang="en-US" sz="24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9872" y="3698188"/>
            <a:ext cx="2880320" cy="6173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พิจารณาเอกสารหลักฐาน/ตรวจคุณสมบัติ/หลักฐานต่างๆ</a:t>
            </a: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808" y="3714060"/>
            <a:ext cx="2880320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คณะกรรมการวิชาการประจำส่วนงาน</a:t>
            </a: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983" y="5085184"/>
            <a:ext cx="2880320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คณะกรรมการพิจารณาตำแหน่งวิชาการ</a:t>
            </a: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9872" y="4516318"/>
            <a:ext cx="2952328" cy="1000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ประเมินผลการสอน โดยอาจแต่งตั้งคณะอนุกรรมการเพื่อประเมินผลการสอนได้ตามความเหมาะสม</a:t>
            </a: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8868" y="5558261"/>
            <a:ext cx="2952328" cy="1033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แต่งตั้งคณะกรรมการผู้ทรงคุณวุฒิในสาขานั้นๆ เพื่อทำหน้าที่ประเมินผลงานทางวิชาการ จริยธรรมฯ</a:t>
            </a: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548143" y="2786512"/>
            <a:ext cx="143058" cy="17722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6200000">
            <a:off x="6451394" y="5765549"/>
            <a:ext cx="288032" cy="41768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548143" y="3512211"/>
            <a:ext cx="143058" cy="17722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548143" y="4226920"/>
            <a:ext cx="143058" cy="8582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85005" y="5016775"/>
            <a:ext cx="0" cy="10581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3"/>
          </p:cNvCxnSpPr>
          <p:nvPr/>
        </p:nvCxnSpPr>
        <p:spPr>
          <a:xfrm>
            <a:off x="2988303" y="5337212"/>
            <a:ext cx="19670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1"/>
          </p:cNvCxnSpPr>
          <p:nvPr/>
        </p:nvCxnSpPr>
        <p:spPr>
          <a:xfrm>
            <a:off x="3193215" y="5016775"/>
            <a:ext cx="22665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93215" y="6068272"/>
            <a:ext cx="234867" cy="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059832" y="3243692"/>
            <a:ext cx="36004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047124" y="3939630"/>
            <a:ext cx="36004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804250" y="3738407"/>
            <a:ext cx="2339752" cy="14843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องค์ประกอบ</a:t>
            </a:r>
          </a:p>
          <a:p>
            <a:pPr marL="180975" indent="-180975">
              <a:buAutoNum type="arabicParenR"/>
              <a:tabLst>
                <a:tab pos="180975" algn="l"/>
              </a:tabLst>
            </a:pP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ประธานกรรมการผู้ทรงคุณวุฒิ ตั้งจากคณะกรรมการพิจารณาตำแหน่งวิชาการ</a:t>
            </a:r>
          </a:p>
          <a:p>
            <a:pPr marL="180975" indent="-180975">
              <a:buAutoNum type="arabicParenR"/>
              <a:tabLst>
                <a:tab pos="180975" algn="l"/>
              </a:tabLst>
            </a:pPr>
            <a:r>
              <a:rPr lang="th-TH" sz="1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กรรมการผู้ทรงคุณวุฒิ ๓-๕ คน</a:t>
            </a:r>
            <a:endParaRPr lang="en-US" sz="1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04248" y="5229200"/>
            <a:ext cx="233975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เกณฑ์การตัดสิน</a:t>
            </a:r>
          </a:p>
          <a:p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ถือเสียงข้างมาก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04248" y="5733256"/>
            <a:ext cx="2339752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ea typeface="Calibri"/>
                <a:cs typeface="TH SarabunPSK"/>
              </a:rPr>
              <a:t>หากผลประมินของกรรมการผู้ทรงคุณวุฒิเป็นเอกฉันท์ อาจยกเว้นการประชุม ให้ถือผลประเมินดังกล่าวเป็นการพิจารณาของคณะกรรมการผู้ทรงคุณวุฒิ</a:t>
            </a:r>
            <a:endParaRPr lang="en-US" sz="1600" dirty="0">
              <a:solidFill>
                <a:schemeClr val="tx1"/>
              </a:solidFill>
              <a:ea typeface="Calibri"/>
              <a:cs typeface="Cordia New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279" y="5781431"/>
            <a:ext cx="2880320" cy="5869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สภาราชวิทยาลัยพิจารณาอนุมัติ</a:t>
            </a: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1522439" y="5589172"/>
            <a:ext cx="143058" cy="1772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92697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รองศาสตราจารย์  รองศาสตราจารย์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พิเศษ วิธี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ปกติ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5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 รองศาสตราจารย์พิเศษ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7624" y="1585523"/>
            <a:ext cx="7189815" cy="583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๑) คุณสมบัติเฉพาะตำแหน่ง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๘.๒.๑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2852936"/>
            <a:ext cx="4608512" cy="158417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ดำรง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ตำแหน่ง 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ผู้ช่วยศาสตราจารย์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ผู้ช่วย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ศาสตราจารย์พิเศษ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ปฏิบัติ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หน้าที่</a:t>
            </a:r>
            <a:b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ตำแหน่งดังกล่าวมาแล้ว</a:t>
            </a:r>
            <a:r>
              <a:rPr lang="th-TH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ไม่น้อยกว่า ๓ ปี</a:t>
            </a:r>
          </a:p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004048" y="3421216"/>
            <a:ext cx="707504" cy="44761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83560" y="2852936"/>
            <a:ext cx="3036912" cy="1584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รองศาสตราจารย์ และ</a:t>
            </a:r>
            <a:br>
              <a:rPr lang="th-TH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รองศาสตราจารย์พิเศษ</a:t>
            </a:r>
            <a:endParaRPr lang="en-US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32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 รองศาสตราจารย์พิเศษ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37487" y="1700808"/>
            <a:ext cx="7126113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๒)  ผลการสอน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๘.๒.๒)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927" y="2492896"/>
            <a:ext cx="712879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TH SarabunPSK"/>
              <a:buChar char="-"/>
            </a:pP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ต้องมี </a:t>
            </a:r>
            <a:r>
              <a:rPr lang="th-TH" sz="2400" b="1" dirty="0">
                <a:solidFill>
                  <a:prstClr val="black"/>
                </a:solidFill>
                <a:ea typeface="Calibri"/>
                <a:cs typeface="TH SarabunPSK"/>
              </a:rPr>
              <a:t>ชม.สอนประจำรายวิชาใดวิชาหนึ่งที่กำหนดไว้ในหลักสูตร</a:t>
            </a: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ของ</a:t>
            </a:r>
            <a:b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</a:b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ราชวิทยาลัยและมี</a:t>
            </a:r>
            <a:r>
              <a:rPr lang="th-TH" sz="2400" b="1" dirty="0" smtClean="0">
                <a:solidFill>
                  <a:srgbClr val="FF0000"/>
                </a:solidFill>
                <a:ea typeface="Calibri"/>
                <a:cs typeface="TH SarabunPSK"/>
              </a:rPr>
              <a:t>ความชำนาญพิเศษ</a:t>
            </a: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ในการสอน และเสนอ</a:t>
            </a:r>
            <a:r>
              <a:rPr lang="th-TH" sz="2400" b="1" dirty="0" smtClean="0">
                <a:solidFill>
                  <a:srgbClr val="FF0000"/>
                </a:solidFill>
                <a:ea typeface="Calibri"/>
                <a:cs typeface="TH SarabunPSK"/>
              </a:rPr>
              <a:t>เอกสารคำสอน </a:t>
            </a:r>
            <a:br>
              <a:rPr lang="th-TH" sz="2400" b="1" dirty="0" smtClean="0">
                <a:solidFill>
                  <a:srgbClr val="FF0000"/>
                </a:solidFill>
                <a:ea typeface="Calibri"/>
                <a:cs typeface="TH SarabunPSK"/>
              </a:rPr>
            </a:b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ที่</a:t>
            </a:r>
            <a:r>
              <a:rPr lang="th-TH" sz="2400" b="1" dirty="0">
                <a:solidFill>
                  <a:prstClr val="black"/>
                </a:solidFill>
                <a:ea typeface="Calibri"/>
                <a:cs typeface="TH SarabunPSK"/>
              </a:rPr>
              <a:t>ผลิตขึ้นตามภาระงานสอน</a:t>
            </a:r>
            <a:endParaRPr lang="en-US" sz="2000" b="1" dirty="0">
              <a:solidFill>
                <a:prstClr val="black"/>
              </a:solidFill>
              <a:ea typeface="Calibri"/>
              <a:cs typeface="Cordi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487" y="3933056"/>
            <a:ext cx="712879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H SarabunPSK"/>
              <a:buChar char="-"/>
            </a:pPr>
            <a:r>
              <a:rPr lang="th-TH" sz="2400" b="1" dirty="0" smtClean="0">
                <a:ea typeface="Calibri"/>
                <a:cs typeface="TH SarabunPSK"/>
              </a:rPr>
              <a:t>ในกรณี</a:t>
            </a:r>
            <a:r>
              <a:rPr lang="th-TH" sz="2400" b="1" dirty="0">
                <a:ea typeface="Calibri"/>
                <a:cs typeface="TH SarabunPSK"/>
              </a:rPr>
              <a:t>ได้ทำการสอนหลายวิชา และแต่ละวิชามีผู้สอนร่วมหลายคน จะต้องเสนอ</a:t>
            </a:r>
            <a:r>
              <a:rPr lang="th-TH" sz="2400" b="1" dirty="0" smtClean="0">
                <a:solidFill>
                  <a:srgbClr val="FF0000"/>
                </a:solidFill>
                <a:ea typeface="Calibri"/>
                <a:cs typeface="TH SarabunPSK"/>
              </a:rPr>
              <a:t>เอกสารคำสอน</a:t>
            </a:r>
            <a:r>
              <a:rPr lang="th-TH" sz="2400" b="1" dirty="0">
                <a:ea typeface="Calibri"/>
                <a:cs typeface="TH SarabunPSK"/>
              </a:rPr>
              <a:t>ในทุกหัวข้อที่เป็น</a:t>
            </a:r>
            <a:r>
              <a:rPr lang="th-TH" sz="2400" b="1" dirty="0" smtClean="0">
                <a:ea typeface="Calibri"/>
                <a:cs typeface="TH SarabunPSK"/>
              </a:rPr>
              <a:t>ผู้สอน ซึ่งมีคุณภาพดี และได้ใช้ประกอบการสอนมาแล้ว โดยผ่านการ</a:t>
            </a:r>
            <a:r>
              <a:rPr lang="th-TH" sz="2400" b="1" dirty="0">
                <a:ea typeface="Calibri"/>
                <a:cs typeface="TH SarabunPSK"/>
              </a:rPr>
              <a:t>ประเมินจาก</a:t>
            </a:r>
            <a:r>
              <a:rPr lang="th-TH" sz="2400" b="1" dirty="0" smtClean="0">
                <a:ea typeface="Calibri"/>
                <a:cs typeface="TH SarabunPSK"/>
              </a:rPr>
              <a:t>คณะกรรมการ</a:t>
            </a:r>
            <a:r>
              <a:rPr lang="th-TH" sz="2400" b="1" i="1" dirty="0" smtClean="0">
                <a:solidFill>
                  <a:srgbClr val="0000FF"/>
                </a:solidFill>
                <a:ea typeface="Calibri"/>
                <a:cs typeface="TH SarabunPSK"/>
              </a:rPr>
              <a:t>ตามหลักเกณฑ์และวิธีการที่กำหนดในข้อบังคับนี้</a:t>
            </a:r>
            <a:endParaRPr lang="en-US" sz="2000" b="1" i="1" dirty="0">
              <a:solidFill>
                <a:srgbClr val="0000FF"/>
              </a:solidFill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6847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 รองศาสตราจารย์พิเศษ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9830"/>
              </p:ext>
            </p:extLst>
          </p:nvPr>
        </p:nvGraphicFramePr>
        <p:xfrm>
          <a:off x="827584" y="1916832"/>
          <a:ext cx="784887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079"/>
                <a:gridCol w="6381793"/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cs typeface="+mj-cs"/>
                        </a:rPr>
                        <a:t>เอกสารคำสอน</a:t>
                      </a:r>
                      <a:endParaRPr lang="en-US" sz="22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คำนิยาม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ผลงานทางวิชาการที่ใช้สอนวิชาใดวิชาหนึ่ง ตามหลักสูตรของสถาบันอุดมศึกษา</a:t>
                      </a:r>
                      <a:b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ที่สะท้อนให้เห็นเนื้อหาวิชาที่สอน และวิธีการสอนอย่างเป็นระบบ โดยอาจพั</a:t>
                      </a:r>
                      <a:r>
                        <a:rPr kumimoji="0" lang="th-TH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ฒนา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จากเอกสารประกอบการสอนจนมีความสมบูรณ์กว่าเอกสารประกอบการสอนจัดเป็นเครื่องมือสำคัญของผู้เรียนที่นำไปศึกษาด้วยตนเองหรือเพิ่มเติมขึ้นจากการเรียนในวิชานั้น ๆ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รูปแบบ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เป็นเอกสารรูปเล่มหรือสื่ออื่น ๆ ที่เกี่ยวข้องในวิชาที่ตนสอน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ประกอบด้วย แผนการสอน หัวข้อบรรยาย(มีรายละเอียดประกอบพอสมควร) และอาจมีสิ่งต่าง ๆ ดังต่อไปนี้ เพิ่มขึ้น เช่น รายชื่อบทความหรือหนังสืออ่านประกอบ บทเรียบเรียงคัดย่อเอกสารที่เกี่ยวเนื่อง แผนภูมิ (</a:t>
                      </a:r>
                      <a:r>
                        <a:rPr lang="en-GB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Chart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แถบเสียง (</a:t>
                      </a:r>
                      <a:r>
                        <a:rPr lang="en-GB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Tape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ภาพเลื่อน (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Slide</a:t>
                      </a:r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ตัวอย่างหรือกรณีศึกษาที่ใช้ประกอบการอธิบายภาพ แบบฝึกปฏิบัติ รวมทั้งการอ้างอิงเพื่อขยายความที่มาของสาระและข้อมูล และบรรณานุกรม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ที่ทันสมัย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การเผยแพร่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ต้องได้รับการจัดทำเป็นรูปเล่มด้วยการพิมพ์ หรือถ่ายสำเนาเย็บเล่ม หรือสื่ออื่น ๆ </a:t>
                      </a:r>
                      <a:b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ที่แสดงหลักฐานว่าได้เผยแพร่โดยใช้เป็น “คำสอน” ให้แก่ผู้เรียนในวิชานั้น ๆ มาแล้ว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ลักษณะคุณภาพ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อยู่ในดุลพินิจของสภาสถาบันอุดมศึกษาที่กำหนดเป็นข้อบังคับ</a:t>
                      </a:r>
                      <a:endParaRPr lang="en-US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340768"/>
            <a:ext cx="784887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ตัวอย่างเอกสารหลักฐานที่ใช้ในการประเมินเอกสารคำสอน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20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 รองศาสตราจารย์พิเศษ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17812"/>
              </p:ext>
            </p:extLst>
          </p:nvPr>
        </p:nvGraphicFramePr>
        <p:xfrm>
          <a:off x="460082" y="2348880"/>
          <a:ext cx="8280920" cy="3240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264"/>
                <a:gridCol w="5904656"/>
              </a:tblGrid>
              <a:tr h="857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คุณสมบัติ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เกณฑ์การพิจารณา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(ต้องผ่านการประเมินจากคณะกรรมการ)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6524">
                <a:tc>
                  <a:txBody>
                    <a:bodyPr/>
                    <a:lstStyle/>
                    <a:p>
                      <a:pPr marL="265113" indent="-265113" algn="ct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รศ./รศ.พิเศษ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ดำรงตำแหน่ง ผศ./ผศ.พิเศษ มาแล้ว ๓ ปี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6524">
                <a:tc>
                  <a:txBody>
                    <a:bodyPr/>
                    <a:lstStyle/>
                    <a:p>
                      <a:pPr marL="265113" indent="-265113"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ภาระงาน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มีชั่วโมงสอนประจำวิชาใดวิชาหนึ่งในหลักสูตรของราชวิทยาลัยจุฬาภรณ์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6524"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ชั่วโมงสอน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ไม่ระบุ....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652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ผลการสอน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อยู่ในระดับ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“ชำนาญพิเศษ”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652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เอกสารคำสอน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เสนอเอกสารคำสอน/ทุกหัวข้อต้อง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มี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“คุณภาพดี”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037486" y="1556792"/>
            <a:ext cx="71261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สรุปคุณสมบัติและผลการสอน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๘.๒.๑ และ ๘.๒.๒)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63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5312" y="930077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สถาบันบัณฑิตศึกษาจุฬาภรณ์</a:t>
            </a:r>
          </a:p>
          <a:p>
            <a:pPr algn="ctr"/>
            <a:r>
              <a:rPr lang="th-TH" sz="3600" b="1" dirty="0" smtClean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  .........................................</a:t>
            </a:r>
            <a:endParaRPr lang="th-TH" sz="3600" b="1" dirty="0">
              <a:solidFill>
                <a:srgbClr val="1A3A82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99695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โครงการสัมมนาแลกเปลี่ยนเรียนรู้ </a:t>
            </a:r>
          </a:p>
          <a:p>
            <a:pPr algn="ctr"/>
            <a:r>
              <a:rPr lang="th-TH" sz="3200" b="1" dirty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เรื่อง “การวางแผนเพื่อก้าวสู่ตำแหน่งทางวิชาการ</a:t>
            </a:r>
            <a:r>
              <a:rPr lang="th-TH" sz="3200" b="1" dirty="0" smtClean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br>
              <a:rPr lang="th-TH" sz="3200" b="1" dirty="0" smtClean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วันพฤหัสบดีที่ ๑๙ เมษายน </a:t>
            </a:r>
            <a:r>
              <a:rPr lang="th-TH" b="1" dirty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๒๕๖๑ เวลา </a:t>
            </a:r>
            <a:r>
              <a:rPr lang="th-TH" b="1" dirty="0" smtClean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๐๙.๓๐ - ๑๒.๐๐ </a:t>
            </a:r>
            <a:r>
              <a:rPr lang="th-TH" b="1" dirty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น.</a:t>
            </a:r>
          </a:p>
          <a:p>
            <a:pPr algn="ctr"/>
            <a:r>
              <a:rPr lang="th-TH" b="1" dirty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b="1" dirty="0" smtClean="0">
                <a:solidFill>
                  <a:srgbClr val="1A3A82"/>
                </a:solidFill>
                <a:latin typeface="TH SarabunPSK" pitchFamily="34" charset="-34"/>
                <a:cs typeface="TH SarabunPSK" pitchFamily="34" charset="-34"/>
              </a:rPr>
              <a:t>ห้องประชุม ชั้น ๑๔ โรงพยาบาลจุฬาภรณ์</a:t>
            </a:r>
            <a:endParaRPr lang="th-TH" b="1" dirty="0">
              <a:solidFill>
                <a:srgbClr val="1A3A82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33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261667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	</a:t>
            </a:r>
            <a:r>
              <a:rPr lang="th-TH" sz="48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endParaRPr lang="th-TH" sz="4800" b="1" dirty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 รองศาสตราจารย์พิเศษ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7485" y="1471005"/>
            <a:ext cx="71261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๓)  ผลงานทางวิชาการ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 ๒ วิธี (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๘.๒.๓)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91465"/>
              </p:ext>
            </p:extLst>
          </p:nvPr>
        </p:nvGraphicFramePr>
        <p:xfrm>
          <a:off x="395536" y="2132856"/>
          <a:ext cx="8352928" cy="45667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0520"/>
                <a:gridCol w="2059690"/>
                <a:gridCol w="1612718"/>
              </a:tblGrid>
              <a:tr h="42151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ผลงานทางวิชาการ/ผลงานวิจัย/นวัตกรรม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คุณภาพ(วิธีปกติ)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H SarabunPSK"/>
                        </a:rPr>
                        <a:t>เกณฑ์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th-TH" sz="2000" b="1" u="non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วิธีที่ ๑</a:t>
                      </a:r>
                      <a:endParaRPr lang="en-US" sz="2000" b="1" u="non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endParaRPr lang="th-TH" sz="2400" i="1" dirty="0" smtClean="0">
                        <a:solidFill>
                          <a:srgbClr val="0000FF"/>
                        </a:solidFill>
                        <a:effectLst/>
                        <a:ea typeface="Calibri"/>
                        <a:cs typeface="TH SarabunPSK"/>
                      </a:endParaRPr>
                    </a:p>
                    <a:p>
                      <a:pPr algn="ctr"/>
                      <a:endParaRPr lang="th-TH" sz="2400" i="1" dirty="0" smtClean="0">
                        <a:solidFill>
                          <a:srgbClr val="0000FF"/>
                        </a:solidFill>
                        <a:effectLst/>
                        <a:ea typeface="Calibri"/>
                        <a:cs typeface="TH SarabunPSK"/>
                      </a:endParaRPr>
                    </a:p>
                    <a:p>
                      <a:pPr algn="ctr"/>
                      <a:endParaRPr lang="th-TH" sz="2400" i="1" dirty="0" smtClean="0">
                        <a:solidFill>
                          <a:srgbClr val="0000FF"/>
                        </a:solidFill>
                        <a:effectLst/>
                        <a:ea typeface="Calibri"/>
                        <a:cs typeface="TH SarabunPSK"/>
                      </a:endParaRPr>
                    </a:p>
                    <a:p>
                      <a:pPr algn="ctr"/>
                      <a:r>
                        <a:rPr lang="th-TH" sz="2400" i="1" dirty="0" smtClean="0">
                          <a:solidFill>
                            <a:srgbClr val="0000FF"/>
                          </a:solidFill>
                          <a:effectLst/>
                          <a:ea typeface="Calibri"/>
                          <a:cs typeface="TH SarabunPSK"/>
                        </a:rPr>
                        <a:t>ได้รับการเผยแพร่ตามเกณฑ์</a:t>
                      </a:r>
                      <a:r>
                        <a:rPr lang="th-TH" sz="2400" i="1" dirty="0" smtClean="0">
                          <a:solidFill>
                            <a:srgbClr val="0000FF"/>
                          </a:solidFill>
                          <a:effectLst/>
                          <a:ea typeface="TH SarabunPSK"/>
                          <a:cs typeface="TH SarabunPSK"/>
                        </a:rPr>
                        <a:t>ที่ กพอ.กำหนด</a:t>
                      </a:r>
                      <a:r>
                        <a:rPr lang="th-TH" sz="2400" i="1" dirty="0" smtClean="0">
                          <a:solidFill>
                            <a:srgbClr val="0000FF"/>
                          </a:solidFill>
                          <a:effectLst/>
                          <a:ea typeface="Calibri"/>
                          <a:cs typeface="TH SarabunPSK"/>
                        </a:rPr>
                        <a:t> </a:t>
                      </a:r>
                      <a:endParaRPr lang="en-US" sz="24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0120">
                <a:tc>
                  <a:txBody>
                    <a:bodyPr/>
                    <a:lstStyle/>
                    <a:p>
                      <a:pPr marL="173038" indent="-173038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๑. ผลงานวิจัย 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ผลงานวิชาการรับใช้สังคม 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ผลงานทางวิชาการในลักษณะอื่น 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ผลงานทางนวัตกรรม </a:t>
                      </a:r>
                      <a:r>
                        <a:rPr lang="th-TH" sz="1800" b="1" u="sng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r>
                        <a:rPr lang="th-TH" sz="1800" b="1" u="sng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800" b="1" u="sng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151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๒. ผลงานแต่ง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เรียบเรียงตำราหนังสือ</a:t>
                      </a:r>
                      <a:endParaRPr lang="en-US" sz="1800" b="1" u="sng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7211">
                <a:tc>
                  <a:txBody>
                    <a:bodyPr/>
                    <a:lstStyle/>
                    <a:p>
                      <a:r>
                        <a:rPr lang="th-TH" sz="2000" b="1" u="non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วิธีที่ ๒</a:t>
                      </a:r>
                      <a:endParaRPr lang="en-US" sz="2000" b="1" u="non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337211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๑. ผลงานวิจัยอย่างน้อย ๓ เรื่อง 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en-US" sz="1800" b="1" u="sng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ดีมาก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๒ เรื่อง และ ดี ๑ เรื่อง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90120">
                <a:tc>
                  <a:txBody>
                    <a:bodyPr/>
                    <a:lstStyle/>
                    <a:p>
                      <a:pPr marL="228600" indent="-228600"/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๒.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ผล</a:t>
                      </a:r>
                      <a:r>
                        <a:rPr lang="th-TH" sz="17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งานวิจัยอย่างน้อย ๒ เรื่อง </a:t>
                      </a:r>
                      <a:r>
                        <a:rPr lang="th-TH" sz="1700" b="1" u="sng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r>
                        <a:rPr lang="th-TH" sz="17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indent="228600"/>
                      <a:r>
                        <a:rPr lang="th-TH" sz="17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ผลงานทางวิชาการในลักษณะอื่น </a:t>
                      </a:r>
                      <a:r>
                        <a:rPr lang="th-TH" sz="1700" b="1" u="sng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7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700" b="1" u="non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ระดับดีมาก</a:t>
                      </a:r>
                      <a:b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90120">
                <a:tc>
                  <a:txBody>
                    <a:bodyPr/>
                    <a:lstStyle/>
                    <a:p>
                      <a:pPr marL="173038" indent="-173038"/>
                      <a:r>
                        <a:rPr lang="th-TH" sz="17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๓. </a:t>
                      </a:r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ผลงานวิจัยอย่างน้อย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๒ เรื่อง </a:t>
                      </a:r>
                      <a:r>
                        <a:rPr lang="th-TH" sz="1800" b="1" u="sng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b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ผลงานทางวิชาการรับใช้สังคม</a:t>
                      </a:r>
                      <a:endParaRPr lang="en-US" sz="1700" b="1" u="none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ระดับดีมาก</a:t>
                      </a:r>
                      <a:b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13144">
                <a:tc>
                  <a:txBody>
                    <a:bodyPr/>
                    <a:lstStyle/>
                    <a:p>
                      <a:r>
                        <a:rPr lang="th-TH" sz="1700" b="1" u="non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*ผลงานต้องไม่ซ้ำกับผลงานที่เคยใช้ขอ</a:t>
                      </a:r>
                      <a:r>
                        <a:rPr lang="th-TH" sz="1700" b="1" u="none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ผศ.และ ผศ.พิเศษ มาแล้ว </a:t>
                      </a:r>
                      <a:br>
                        <a:rPr lang="th-TH" sz="1700" b="1" u="none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700" b="1" u="none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(ข้อ ๘.๒.๓ ย่อหน้าสุดท้าย)</a:t>
                      </a:r>
                      <a:endParaRPr lang="en-US" sz="1700" b="1" u="non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 รองศาสตราจารย์พิเศษ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1296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จริยธรรมและจรรยาบรรณทางวิชาการ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(ข้อบังคับข้อ ๘.๑.๔)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84388"/>
              </p:ext>
            </p:extLst>
          </p:nvPr>
        </p:nvGraphicFramePr>
        <p:xfrm>
          <a:off x="251520" y="2132856"/>
          <a:ext cx="8712968" cy="460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064"/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ต้องคำนึงถึงจริยธรรมและจรรยาบรรณทางวิชาการ ดังนี้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ต้องมีความซื่อสัตย์ทางวิชาการ ไม่นำผลงานของผู้อื่น</a:t>
                      </a: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มาเป็นผลงานของตนและไม่ลอกเลียนผลงาน</a:t>
                      </a:r>
                      <a:b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ของผู้อื่น รวมทั้งไม่นำผลงานของตนเองในเรื่องเดียวกันไปเผยแพร่ในวารสารวิชาการมากกว่าหนึ่งฉบับ </a:t>
                      </a:r>
                      <a:b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ในลักษณะที่จะทำให้เข้าใจผิดว่าเป็นผลงานใหม่</a:t>
                      </a:r>
                      <a:endParaRPr lang="th-TH" sz="2200" b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ให้เกียรติและอ้างถึงบุคคลหรือแหล่งที่มาของข้อมูลที่นำมาใช้ในผลงานทางวิชาการของตนเองและแสดงหลักฐานของการค้นคว้า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๓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ต้องไม่คำนึงถึงผลประโยชน์ทางวิชาการจนละเลยหรือละเมิดสิทธิส่วนบุคคลของผู้อื่นและสิทธิมนุษยชน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๔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ผลงานทางวิชาการต้องได้มาจากการศึกษาโดยใช้หลักวิชาการเป็นเกณฑ์</a:t>
                      </a:r>
                      <a:r>
                        <a:rPr lang="th-TH" sz="2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ไม่มีอคติมาเกี่ยวข้อง และเสนอผลงานตามความเป็นจริง ไม่จงใจเบี่ยงเบนผลการวิจัยโดยหวังผลประโยชน์ส่วนตัวหรือต้องการสร้างความเสียหายแก่ผู้อื่นและเสนอผลงานตามความเป็นจริงไม่ขยายข้อค้นพบโดยปราศจากการตรวจสอบยืนยัน</a:t>
                      </a:r>
                      <a:br>
                        <a:rPr lang="th-TH" sz="2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ในทางวิชาการ</a:t>
                      </a:r>
                      <a:endParaRPr lang="th-TH" sz="22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๕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ต้องนำผลงานไปใช้ประโยชน์ในทางที่ชอบธรรมและชอบด้วยกฏหมาย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2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 รองศาสตราจารย์พิเศษ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7487" y="1556792"/>
            <a:ext cx="7126113" cy="5040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วิธีการและเกณฑ์การพิจารณาตัดสิน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๑๑.๑)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085" y="2373235"/>
            <a:ext cx="2880320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ผู้เสนอขอตำแหน่งทางวิชาการ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872" y="2318986"/>
            <a:ext cx="288032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แบบคำขอพร้อมเอกสารหลักฐาน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059832" y="2571014"/>
            <a:ext cx="36004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6085" y="3090780"/>
            <a:ext cx="2880320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คณบดีหรือตำแหน่งเทียบเท่า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9872" y="3036531"/>
            <a:ext cx="288032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พิจารณากลั่นกรอง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9872" y="3698188"/>
            <a:ext cx="2880320" cy="6173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พิจารณาเอกสารหลักฐาน/ตรวจคุณสมบัติ/หลักฐานต่างๆ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808" y="3810423"/>
            <a:ext cx="2880320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คณะกรรมการวิชาการประจำส่วนงาน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983" y="5166733"/>
            <a:ext cx="2880320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คณะกรรมการพิจารณาตำแหน่งวิชาการ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36445" y="4612681"/>
            <a:ext cx="2952328" cy="1000914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ประเมินผลการสอน โดยอาจแต่งตั้งคณะอนุกรรมการเพื่อประเมินผลการสอนได้ตามความเหมาะสม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8868" y="5558261"/>
            <a:ext cx="2952328" cy="1033300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แต่งตั้งคณะกรรมการผู้ทรงคุณวุฒิในสาขานั้นๆ เพื่อทำหน้าที่ประเมินผลงานทางวิชาการ จริยธรรมฯ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548143" y="2890305"/>
            <a:ext cx="143058" cy="17722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6200000">
            <a:off x="6451394" y="5765549"/>
            <a:ext cx="288032" cy="41768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548143" y="3603631"/>
            <a:ext cx="143058" cy="17722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548143" y="4318340"/>
            <a:ext cx="143058" cy="85826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85005" y="5016775"/>
            <a:ext cx="0" cy="105813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3"/>
          </p:cNvCxnSpPr>
          <p:nvPr/>
        </p:nvCxnSpPr>
        <p:spPr>
          <a:xfrm>
            <a:off x="2988303" y="5418761"/>
            <a:ext cx="19670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185005" y="5013176"/>
            <a:ext cx="25144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93215" y="6068272"/>
            <a:ext cx="234867" cy="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059832" y="3243692"/>
            <a:ext cx="36004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047124" y="3939630"/>
            <a:ext cx="36004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804248" y="4656052"/>
            <a:ext cx="2339752" cy="1434328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องค์ประกอบ</a:t>
            </a:r>
          </a:p>
          <a:p>
            <a:pPr>
              <a:tabLst>
                <a:tab pos="180975" algn="l"/>
              </a:tabLst>
            </a:pP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๑) ประธานกรรมการผู้ทรงคุณวุฒิ ตั้งจากคณะกรรมการพิจารณาตำแหน่งวิชาการ</a:t>
            </a:r>
          </a:p>
          <a:p>
            <a:pPr>
              <a:tabLst>
                <a:tab pos="180975" algn="l"/>
              </a:tabLst>
            </a:pPr>
            <a:r>
              <a:rPr lang="th-TH" sz="18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๒) กรรมการผู้ทรงคุณวุฒิ ๓-๕ คน</a:t>
            </a:r>
            <a:endParaRPr lang="en-US" sz="18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04248" y="6090380"/>
            <a:ext cx="2339752" cy="579607"/>
          </a:xfrm>
          <a:prstGeom prst="rect">
            <a:avLst/>
          </a:prstGeom>
          <a:solidFill>
            <a:srgbClr val="CC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เกณฑ์การตัดสิน</a:t>
            </a:r>
          </a:p>
          <a:p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ถือเสียงข้างมาก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279" y="5874587"/>
            <a:ext cx="2880320" cy="5869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สภาราชวิทยาลัยพิจารณาอนุมัติ</a:t>
            </a:r>
            <a:endParaRPr lang="en-US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1522439" y="5682328"/>
            <a:ext cx="143058" cy="17722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92697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ศาสตราจารย์  ศาสตราจารย์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พิเศษ วิธี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ปกติ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74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 ศาสตราจารย์พิเศษ วิธีปกติ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7624" y="1585523"/>
            <a:ext cx="7189815" cy="583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๑) คุณสมบัติเฉพาะตำแหน่ง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๘.๓.๑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2852936"/>
            <a:ext cx="4608512" cy="1584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ดำรง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ตำแหน่ง </a:t>
            </a: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</a:t>
            </a:r>
            <a:r>
              <a:rPr lang="th-TH" b="1" u="sng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พิเศษ 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ปฏิบัติ</a:t>
            </a: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หน้าที่</a:t>
            </a:r>
            <a:b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ตำแหน่งดังกล่าวมาแล้ว</a:t>
            </a:r>
            <a:r>
              <a:rPr lang="th-TH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ไม่น้อยกว่า </a:t>
            </a:r>
            <a:r>
              <a:rPr lang="th-TH" b="1" u="sng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๒ </a:t>
            </a:r>
            <a:r>
              <a:rPr lang="th-TH" b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04048" y="3421216"/>
            <a:ext cx="707504" cy="4476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83560" y="2852936"/>
            <a:ext cx="3036912" cy="15841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ศาสตราจารย์ และ</a:t>
            </a:r>
            <a:br>
              <a:rPr lang="th-TH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ศาสตราจารย์พิเศษ</a:t>
            </a:r>
            <a:endParaRPr lang="en-US" b="1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81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 ศาสตราจารย์พิเศษ วิธีปกติ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37487" y="1700808"/>
            <a:ext cx="712611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๒)  ผลการสอน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๘.๓.๒)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533" y="2577098"/>
            <a:ext cx="7128793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TH SarabunPSK"/>
              <a:buChar char="-"/>
            </a:pP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มี </a:t>
            </a:r>
            <a:r>
              <a:rPr lang="th-TH" sz="2400" b="1" dirty="0">
                <a:solidFill>
                  <a:prstClr val="black"/>
                </a:solidFill>
                <a:ea typeface="Calibri"/>
                <a:cs typeface="TH SarabunPSK"/>
              </a:rPr>
              <a:t>ชม.สอนประจำรายวิชาใดวิชาหนึ่งที่กำหนดไว้ในหลักสูตร</a:t>
            </a: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ของ</a:t>
            </a:r>
            <a:b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</a:b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ราชวิทยาลัยและมี</a:t>
            </a:r>
            <a:r>
              <a:rPr lang="th-TH" sz="2400" b="1" dirty="0" smtClean="0">
                <a:solidFill>
                  <a:srgbClr val="FF0000"/>
                </a:solidFill>
                <a:ea typeface="Calibri"/>
                <a:cs typeface="TH SarabunPSK"/>
              </a:rPr>
              <a:t>ความเชี่ยวชาญ</a:t>
            </a: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ในการสอน</a:t>
            </a:r>
            <a:endParaRPr lang="en-US" sz="2000" b="1" dirty="0">
              <a:solidFill>
                <a:prstClr val="black"/>
              </a:solidFill>
              <a:ea typeface="Calibri"/>
              <a:cs typeface="Cordi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265" y="3780329"/>
            <a:ext cx="712879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TH SarabunPSK"/>
              <a:buChar char="-"/>
            </a:pP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โดยผ่านการ</a:t>
            </a:r>
            <a:r>
              <a:rPr lang="th-TH" sz="2400" b="1" dirty="0">
                <a:solidFill>
                  <a:prstClr val="black"/>
                </a:solidFill>
                <a:ea typeface="Calibri"/>
                <a:cs typeface="TH SarabunPSK"/>
              </a:rPr>
              <a:t>ประเมินจาก</a:t>
            </a:r>
            <a:r>
              <a:rPr lang="th-TH" sz="2400" b="1" dirty="0" smtClean="0">
                <a:solidFill>
                  <a:prstClr val="black"/>
                </a:solidFill>
                <a:ea typeface="Calibri"/>
                <a:cs typeface="TH SarabunPSK"/>
              </a:rPr>
              <a:t>คณะกรรมการ</a:t>
            </a:r>
            <a:r>
              <a:rPr lang="th-TH" sz="2400" b="1" i="1" dirty="0" smtClean="0">
                <a:solidFill>
                  <a:srgbClr val="0000FF"/>
                </a:solidFill>
                <a:ea typeface="Calibri"/>
                <a:cs typeface="TH SarabunPSK"/>
              </a:rPr>
              <a:t>ตามหลักเกณฑ์และวิธีการที่กำหนดในข้อบังคับนี้</a:t>
            </a:r>
            <a:endParaRPr lang="en-US" sz="2000" b="1" i="1" dirty="0">
              <a:solidFill>
                <a:srgbClr val="0000FF"/>
              </a:solidFill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5121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 ศาสตราจารย์พิเศษ วิธีปกติ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80803"/>
              </p:ext>
            </p:extLst>
          </p:nvPr>
        </p:nvGraphicFramePr>
        <p:xfrm>
          <a:off x="460082" y="2348880"/>
          <a:ext cx="8280920" cy="29523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264"/>
                <a:gridCol w="5904656"/>
              </a:tblGrid>
              <a:tr h="9162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คุณสมบัติ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เกณฑ์การพิจารณา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cs typeface="TH SarabunPSK" pitchFamily="34" charset="-34"/>
                        </a:rPr>
                        <a:t>(ต้องผ่านการประเมินจากคณะกรรมการ)</a:t>
                      </a:r>
                      <a:endParaRPr kumimoji="0" lang="th-TH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9022">
                <a:tc>
                  <a:txBody>
                    <a:bodyPr/>
                    <a:lstStyle/>
                    <a:p>
                      <a:pPr marL="265113" indent="-265113" algn="ctr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ศ./ศ.พิเศษ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4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ดำรงตำแหน่ง รศ./รศ.พิเศษ มาแล้ว ๒ ปี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9022">
                <a:tc>
                  <a:txBody>
                    <a:bodyPr/>
                    <a:lstStyle/>
                    <a:p>
                      <a:pPr marL="265113" indent="-265113"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ภาระงาน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มีชั่วโมงสอนประจำวิชาใดวิชาหนึ่งในหลักสูตรของราชวิทยาลัยจุฬาภรณ์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9022">
                <a:tc>
                  <a:txBody>
                    <a:bodyPr/>
                    <a:lstStyle/>
                    <a:p>
                      <a:pPr algn="ctr"/>
                      <a:r>
                        <a:rPr lang="th-TH" sz="2400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ชั่วโมงสอน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400" kern="1200" dirty="0" smtClean="0">
                          <a:latin typeface="TH SarabunPSK" pitchFamily="34" charset="-34"/>
                          <a:cs typeface="TH SarabunPSK" pitchFamily="34" charset="-34"/>
                        </a:rPr>
                        <a:t>ไม่ระบุ....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902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ผลการสอน</a:t>
                      </a:r>
                      <a:endParaRPr lang="en-US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“มีความเชี่ยวชาญในการสอน”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037486" y="1556792"/>
            <a:ext cx="712611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สรุปคุณสมบัติและผลการสอน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๘.๓.๑ และ ๘.๓.๒)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83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 ศาสตราจารย์พิเศษ วิธีปกติ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50730"/>
              </p:ext>
            </p:extLst>
          </p:nvPr>
        </p:nvGraphicFramePr>
        <p:xfrm>
          <a:off x="503547" y="2060848"/>
          <a:ext cx="8064897" cy="414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944216"/>
                <a:gridCol w="172819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ผลงานทางวิชาการ/ผลงานวิจัย/นวัตกรรม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คุณภาพ(วิธีปกติ)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H SarabunPSK"/>
                        </a:rPr>
                        <a:t>เกณฑ์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u="non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วิธีที่ ๑</a:t>
                      </a:r>
                      <a:endParaRPr lang="en-US" sz="2000" b="1" u="non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th-TH" sz="1800" b="1" i="1" dirty="0" smtClean="0">
                        <a:solidFill>
                          <a:srgbClr val="0000FF"/>
                        </a:solidFill>
                        <a:effectLst/>
                        <a:ea typeface="Calibri"/>
                        <a:cs typeface="TH SarabunPSK"/>
                      </a:endParaRPr>
                    </a:p>
                    <a:p>
                      <a:pPr algn="ctr"/>
                      <a:endParaRPr lang="en-US" sz="1800" b="1" i="1" dirty="0" smtClean="0">
                        <a:solidFill>
                          <a:srgbClr val="0000FF"/>
                        </a:solidFill>
                        <a:effectLst/>
                        <a:ea typeface="Calibri"/>
                        <a:cs typeface="TH SarabunPSK"/>
                      </a:endParaRPr>
                    </a:p>
                    <a:p>
                      <a:pPr algn="ctr"/>
                      <a:endParaRPr lang="en-US" sz="1800" b="1" i="1" dirty="0" smtClean="0">
                        <a:solidFill>
                          <a:srgbClr val="0000FF"/>
                        </a:solidFill>
                        <a:effectLst/>
                        <a:ea typeface="Calibri"/>
                        <a:cs typeface="TH SarabunPSK"/>
                      </a:endParaRPr>
                    </a:p>
                    <a:p>
                      <a:pPr algn="ctr"/>
                      <a:endParaRPr lang="th-TH" sz="1800" b="1" i="1" dirty="0" smtClean="0">
                        <a:solidFill>
                          <a:srgbClr val="0000FF"/>
                        </a:solidFill>
                        <a:effectLst/>
                        <a:ea typeface="Calibri"/>
                        <a:cs typeface="TH SarabunPSK"/>
                      </a:endParaRPr>
                    </a:p>
                    <a:p>
                      <a:pPr algn="ctr"/>
                      <a:endParaRPr lang="th-TH" sz="1800" b="1" i="1" dirty="0" smtClean="0">
                        <a:solidFill>
                          <a:srgbClr val="0000FF"/>
                        </a:solidFill>
                        <a:effectLst/>
                        <a:ea typeface="Calibri"/>
                        <a:cs typeface="TH SarabunPSK"/>
                      </a:endParaRPr>
                    </a:p>
                    <a:p>
                      <a:pPr algn="ctr"/>
                      <a:r>
                        <a:rPr lang="th-TH" sz="1800" b="1" i="1" dirty="0" smtClean="0">
                          <a:solidFill>
                            <a:srgbClr val="0000FF"/>
                          </a:solidFill>
                          <a:effectLst/>
                          <a:ea typeface="Calibri"/>
                          <a:cs typeface="TH SarabunPSK"/>
                        </a:rPr>
                        <a:t>ได้รับการเผยแพร่ตามเกณฑ์</a:t>
                      </a:r>
                      <a:r>
                        <a:rPr lang="th-TH" sz="1800" b="1" i="1" dirty="0" smtClean="0">
                          <a:solidFill>
                            <a:srgbClr val="0000FF"/>
                          </a:solidFill>
                          <a:effectLst/>
                          <a:ea typeface="TH SarabunPSK"/>
                          <a:cs typeface="TH SarabunPSK"/>
                        </a:rPr>
                        <a:t>ที่ กพอ.กำหนด</a:t>
                      </a:r>
                      <a:r>
                        <a:rPr lang="th-TH" sz="1800" b="1" i="1" dirty="0" smtClean="0">
                          <a:solidFill>
                            <a:srgbClr val="0000FF"/>
                          </a:solidFill>
                          <a:effectLst/>
                          <a:ea typeface="Calibri"/>
                          <a:cs typeface="TH SarabunPSK"/>
                        </a:rPr>
                        <a:t> </a:t>
                      </a:r>
                      <a:endParaRPr lang="en-US" sz="18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๑. ผลงานวิจัย 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ผลงานวิชาการรับใช้สังคม 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ผลงาน</a:t>
                      </a:r>
                      <a:b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ทางวิชาการในลักษณะอื่น 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ผลงานทางนวัตกรรม </a:t>
                      </a:r>
                      <a:r>
                        <a:rPr lang="th-TH" sz="1800" b="1" u="sng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r>
                        <a:rPr lang="th-TH" sz="1800" b="1" u="sng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en-US" sz="1800" b="1" u="sng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ระดับดีมาก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๒. ผลงานแต่งตำรา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หนังสือ</a:t>
                      </a:r>
                      <a:endParaRPr lang="en-US" sz="1800" b="1" u="sng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ระดับดีมาก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36247">
                <a:tc>
                  <a:txBody>
                    <a:bodyPr/>
                    <a:lstStyle/>
                    <a:p>
                      <a:r>
                        <a:rPr lang="th-TH" sz="2000" b="1" u="none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วิธีที่ ๒</a:t>
                      </a:r>
                      <a:endParaRPr lang="en-US" sz="2000" b="1" u="non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</a:tr>
              <a:tr h="149735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๑. ผลงานวิจัย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u="sng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ผลงานวิชาการรับใช้สังคม </a:t>
                      </a:r>
                      <a:r>
                        <a:rPr lang="th-TH" sz="1800" b="1" u="sng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ผลงานในลักษณะอื่น</a:t>
                      </a:r>
                      <a:r>
                        <a:rPr lang="th-TH" sz="1800" b="1" u="sng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1800" b="1" u="none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ผลงานนวัตกรรม </a:t>
                      </a:r>
                      <a:r>
                        <a:rPr lang="th-TH" sz="1800" b="1" u="sng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en-US" sz="1800" b="1" u="sng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ระดับดีเด่น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49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u="none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๒. ผลงานแต่ง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ตำรา</a:t>
                      </a:r>
                      <a:r>
                        <a:rPr kumimoji="0" lang="th-TH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หรือ</a:t>
                      </a: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หนังสือ</a:t>
                      </a:r>
                      <a:endParaRPr kumimoji="0" lang="en-US" sz="18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ระดับดีเด่น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149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u="none" kern="12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*ผลงานต้องไม่ซ้ำกับผลงานที่เคยใช้ขอ</a:t>
                      </a:r>
                      <a:r>
                        <a:rPr lang="th-TH" sz="1800" b="1" u="none" kern="12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ผศ./ผศ.พิเศษ และ รศ./รศ.พิเศษมาแล้ว (ข้อ ๘.๓.๓ ย่อหน้าสุดท้าย)</a:t>
                      </a:r>
                    </a:p>
                    <a:p>
                      <a:endParaRPr lang="en-US" sz="1700" b="1" u="none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037485" y="1471005"/>
            <a:ext cx="712611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๓) ผลงานทางวิชาการ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 ๒ วิธี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๘.๓.๓)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05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23728" y="332656"/>
            <a:ext cx="648072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 ศาสตราจารย์พิเศษ วิธีปกติ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129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 จริยธรรมและจรรยาบรรณทางวิชาการ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(ข้อบังคับข้อ ๘.๑.๔)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49491"/>
              </p:ext>
            </p:extLst>
          </p:nvPr>
        </p:nvGraphicFramePr>
        <p:xfrm>
          <a:off x="251520" y="2132856"/>
          <a:ext cx="8712968" cy="460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6064"/>
                <a:gridCol w="81369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ที่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ต้องคำนึงถึงจริยธรรมและจรรยาบรรณทางวิชาการ ดังนี้</a:t>
                      </a:r>
                      <a:endParaRPr lang="en-US" sz="2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๑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ต้องมีความซื่อสัตย์ทางวิชาการ ไม่นำผลงานของผู้อื่น</a:t>
                      </a: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มาเป็นผลงานของตนและไม่ลอกเลียนผลงาน</a:t>
                      </a:r>
                      <a:b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ของผู้อื่น รวมทั้งไม่นำผลงานของตนเองในเรื่องเดียวกันไปเผยแพร่ในวารสารวิชาการมากกว่าหนึ่งฉบับ </a:t>
                      </a:r>
                      <a:b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="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ในลักษณะที่จะทำให้เข้าใจผิดว่าเป็นผลงานใหม่</a:t>
                      </a:r>
                      <a:endParaRPr lang="th-TH" sz="2200" b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๒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ให้เกียรติและอ้างถึงบุคคลหรือแหล่งที่มาของข้อมูลที่นำมาใช้ในผลงานทางวิชาการของตนเองและแสดงหลักฐานของการค้นคว้า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๓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b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ต้องไม่คำนึงถึงผลประโยชน์ทางวิชาการจนละเลยหรือละเมิดสิทธิส่วนบุคคลของผู้อื่นและสิทธิมนุษยชน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๔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ผลงานทางวิชาการต้องได้มาจากการศึกษาโดยใช้หลักวิชาการเป็นเกณฑ์</a:t>
                      </a:r>
                      <a:r>
                        <a:rPr lang="th-TH" sz="2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ไม่มีอคติมาเกี่ยวข้อง และเสนอผลงานตามความเป็นจริง ไม่จงใจเบี่ยงเบนผลการวิจัยโดยหวังผลประโยชน์ส่วนตัวหรือต้องการสร้างความเสียหายแก่ผู้อื่นและเสนอผลงานตามความเป็นจริงไม่ขยายข้อค้นพบโดยปราศจากการตรวจสอบยืนยัน</a:t>
                      </a:r>
                      <a:br>
                        <a:rPr lang="th-TH" sz="2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2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ในทางวิชาการ</a:t>
                      </a:r>
                      <a:endParaRPr lang="th-TH" sz="22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200" dirty="0" smtClean="0">
                          <a:latin typeface="TH SarabunPSK" pitchFamily="34" charset="-34"/>
                          <a:cs typeface="TH SarabunPSK" pitchFamily="34" charset="-34"/>
                        </a:rPr>
                        <a:t>๕</a:t>
                      </a:r>
                      <a:endParaRPr lang="en-US" sz="2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2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ต้องนำผลงานไปใช้ประโยชน์ในทางที่ชอบธรรมและชอบด้วยกฏหมาย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1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 ศาสตราจารย์พิเศษ วิธีปกติ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37487" y="1556792"/>
            <a:ext cx="712611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วิธีการและเกณฑ์การพิจารณาตัดสิน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ea typeface="Calibri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๑๑.๒)</a:t>
            </a:r>
            <a:endParaRPr lang="en-US" sz="2400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276872"/>
            <a:ext cx="288032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ผู้เสนอขอตำแหน่งทางวิชาการ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872" y="2276872"/>
            <a:ext cx="288032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แบบคำขอพร้อมเอกสารหลักฐาน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" name="Straight Arrow Connector 9"/>
          <p:cNvCxnSpPr>
            <a:stCxn id="9" idx="1"/>
            <a:endCxn id="7" idx="3"/>
          </p:cNvCxnSpPr>
          <p:nvPr/>
        </p:nvCxnSpPr>
        <p:spPr>
          <a:xfrm flipH="1">
            <a:off x="3059832" y="2528900"/>
            <a:ext cx="36004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9512" y="2994417"/>
            <a:ext cx="288032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คณบดีหรือตำแหน่งเทียบเท่า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9872" y="2994417"/>
            <a:ext cx="288032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พิจารณากลั่นกรอง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19872" y="3698188"/>
            <a:ext cx="2880320" cy="6173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พิจารณาเอกสารหลักฐาน/ตรวจคุณสมบัติ/หลักฐานต่างๆ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808" y="3714060"/>
            <a:ext cx="288032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คณะกรรมการวิชาการประจำส่วนงาน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983" y="5085184"/>
            <a:ext cx="2880320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คณะกรรมการพิจารณาตำแหน่งวิชาการ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9872" y="4516318"/>
            <a:ext cx="2952328" cy="10009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ประเมินผลการสอน โดยอาจแต่งตั้งคณะอนุกรรมการเพื่อประเมินผลการสอนได้ตามความเหมาะสม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8868" y="5558261"/>
            <a:ext cx="2952328" cy="1033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แต่งตั้งคณะกรรมการผู้ทรงคุณวุฒิในสาขานั้นๆ เพื่อทำหน้าที่ประเมินผลงานทางวิชาการ จริยธรรมฯ</a:t>
            </a:r>
            <a:endParaRPr lang="en-US" sz="20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548143" y="2786512"/>
            <a:ext cx="143058" cy="1772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16200000">
            <a:off x="6402834" y="5789000"/>
            <a:ext cx="313141" cy="34567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548143" y="3512211"/>
            <a:ext cx="143058" cy="17722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548143" y="4226920"/>
            <a:ext cx="143058" cy="85826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185005" y="5016775"/>
            <a:ext cx="0" cy="105813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3"/>
          </p:cNvCxnSpPr>
          <p:nvPr/>
        </p:nvCxnSpPr>
        <p:spPr>
          <a:xfrm>
            <a:off x="2988303" y="5337212"/>
            <a:ext cx="19670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1"/>
          </p:cNvCxnSpPr>
          <p:nvPr/>
        </p:nvCxnSpPr>
        <p:spPr>
          <a:xfrm>
            <a:off x="3193215" y="5016775"/>
            <a:ext cx="226657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93215" y="6068272"/>
            <a:ext cx="234867" cy="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059832" y="3243692"/>
            <a:ext cx="36004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047124" y="3939630"/>
            <a:ext cx="360040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734739" y="4318450"/>
            <a:ext cx="2342251" cy="1774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องค์ประกอบ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๑) ประธานกรรมการผู้ทรงคุณวุฒิ ตั้งจากคณะกรรมการพิจารณาตำแหน่งวิชาการ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๒) กรรมการผู้ทรงคุณวุฒิ </a:t>
            </a:r>
          </a:p>
          <a:p>
            <a:pPr>
              <a:tabLst>
                <a:tab pos="180975" algn="l"/>
              </a:tabLst>
            </a:pPr>
            <a:r>
              <a:rPr lang="th-TH" sz="16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(วิธีที่ ๑) ๓-</a:t>
            </a:r>
            <a:r>
              <a:rPr lang="th-TH" sz="1600" spc="3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๕ คน</a:t>
            </a:r>
          </a:p>
          <a:p>
            <a:pPr>
              <a:tabLst>
                <a:tab pos="180975" algn="l"/>
              </a:tabLst>
            </a:pPr>
            <a:r>
              <a:rPr lang="th-TH" sz="1600" spc="3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- (วิธีที่ ๒) ๕ คน</a:t>
            </a:r>
            <a:endParaRPr lang="en-US" sz="1600" spc="3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34739" y="6098459"/>
            <a:ext cx="2339752" cy="579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u="sng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เกณฑ์การตัดสิน</a:t>
            </a:r>
          </a:p>
          <a:p>
            <a:r>
              <a:rPr lang="th-TH" sz="18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ถือเสียงข้างมาก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279" y="5799816"/>
            <a:ext cx="2880320" cy="5869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สภาราชวิทยาลัยพิจารณาอนุมัติ</a:t>
            </a:r>
            <a:endParaRPr lang="en-US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1522439" y="5607557"/>
            <a:ext cx="143058" cy="17722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49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การ</a:t>
            </a:r>
            <a:r>
              <a:rPr lang="th-TH" sz="4800" b="1" dirty="0">
                <a:solidFill>
                  <a:srgbClr val="00206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ขอกำหนดตำแหน่งทาง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วิชาการ</a:t>
            </a:r>
            <a:endParaRPr lang="th-TH" sz="48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481" y="2420888"/>
            <a:ext cx="815697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สรุป ข้อบังคับ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ราชวิทยาลัยจุฬา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ภรณ์</a:t>
            </a:r>
            <a:endParaRPr lang="en-US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ว่า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ด้วย หลักเกณฑ์และวิธีการแต่งตั้งบุคคลให้ดำรง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ตำแหน่งผู้ช่วย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ศาสตราจารย์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ผู้ช่วย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ศาสตราจารย์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พิเศษ</a:t>
            </a:r>
            <a:r>
              <a:rPr lang="en-US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รอง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ศาสตราจารย์ รองศาสตราจารย์พิเศษ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ศาสตราจารย์และ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ศาสตราจารย์พิเศษ (ฉบับที่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๒) </a:t>
            </a:r>
            <a:r>
              <a:rPr lang="th-TH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พ.ศ. </a:t>
            </a:r>
            <a:r>
              <a:rPr lang="th-TH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๒๕๖๐</a:t>
            </a:r>
            <a:endParaRPr lang="en-US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70519" y="1484784"/>
            <a:ext cx="309634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สภาราชวิทยาลัยจุฬาภรณ์</a:t>
            </a:r>
            <a:endParaRPr lang="en-US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09833" y="2478700"/>
            <a:ext cx="1836204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๔.๑ กรณี ผศ./ผศ.พิเศษ</a:t>
            </a:r>
            <a:b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รศ. และ รศ.พิเศษ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9135" y="2470858"/>
            <a:ext cx="1815434" cy="64807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๔.๒ กรณี ศ. </a:t>
            </a:r>
            <a:b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ศ.พิเศษ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1821" y="3301841"/>
            <a:ext cx="648072" cy="40725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อนุมัติ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95987" y="3313757"/>
            <a:ext cx="900100" cy="3960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ไม่อนุมัติ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59095" y="3421262"/>
            <a:ext cx="720080" cy="40725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อนุมัติ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66517" y="3379479"/>
            <a:ext cx="792088" cy="4072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ไม่อนุมัติ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5697" y="3843659"/>
            <a:ext cx="2359240" cy="998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เลขาราชวิทยาลัยจุฬาภรณ์ </a:t>
            </a:r>
          </a:p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จัดทำคำสั่งภายใน ๓๐ วัน</a:t>
            </a:r>
          </a:p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นับจากสภาอนุมัติ </a:t>
            </a:r>
          </a:p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(ข้อ ๑๑.๑ (๕) วรรคสอง)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7465" y="4084636"/>
            <a:ext cx="1097144" cy="5362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แจ้งผู้เสนอขอ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729" y="5000007"/>
            <a:ext cx="3384376" cy="16422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แจ้งให้ สกอ. 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ภายใน ๓๐ </a:t>
            </a:r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วัน นับ</a:t>
            </a:r>
            <a:r>
              <a: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จากสภาอนุมัติ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พื่อพิจารณาแต่งตั้งเป็นผู้อยู่ในทำเนียบผู้ดำรงตำแหน่งทางวิชาการแห่งชาติหรือบัญชีรายชื่อผู้ทรงคุณวุฒิที่ทำหน้าที่ประเมินผลงานทางวิชาการและจรรยาบรรณทางวิชาการที่ ก.พ.อ./กกอ. กำหนด </a:t>
            </a:r>
            <a:r>
              <a:rPr lang="th-TH" sz="1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(ข้อ ๑๑.๑ (๕) วรรคสอง</a:t>
            </a:r>
            <a:r>
              <a:rPr lang="th-TH" sz="16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68549" y="4202488"/>
            <a:ext cx="1607604" cy="5181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เสนอ รมต. กระทรวง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86497" y="4202488"/>
            <a:ext cx="1152128" cy="5181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แจ้งผู้เสนอขอ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39341" y="5101630"/>
            <a:ext cx="2666020" cy="8288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1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นายกรัฐมนตรีนำความกราบบังคมทูล เพื่อทรงพระกรุณาโปรกเกล้าฯ แต่งตั้ง</a:t>
            </a:r>
            <a:endParaRPr lang="en-US" sz="1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1" name="Straight Arrow Connector 20"/>
          <p:cNvCxnSpPr>
            <a:stCxn id="8" idx="2"/>
          </p:cNvCxnSpPr>
          <p:nvPr/>
        </p:nvCxnSpPr>
        <p:spPr>
          <a:xfrm>
            <a:off x="4918691" y="2060848"/>
            <a:ext cx="0" cy="188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27935" y="2249771"/>
            <a:ext cx="4914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35" y="2249771"/>
            <a:ext cx="158510" cy="2682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226" y="2249771"/>
            <a:ext cx="158510" cy="268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02" y="3133652"/>
            <a:ext cx="158510" cy="2682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661" y="3121736"/>
            <a:ext cx="158510" cy="2682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02" y="3689931"/>
            <a:ext cx="158510" cy="2682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025" y="3843659"/>
            <a:ext cx="158510" cy="2682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78" y="4779763"/>
            <a:ext cx="207013" cy="3503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80" y="3941305"/>
            <a:ext cx="158510" cy="2682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306" y="3913068"/>
            <a:ext cx="158510" cy="2682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62" y="3162016"/>
            <a:ext cx="158510" cy="2682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059" y="3164110"/>
            <a:ext cx="158510" cy="268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705" y="4770071"/>
            <a:ext cx="204157" cy="34549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93032" y="44624"/>
            <a:ext cx="8183424" cy="1216514"/>
            <a:chOff x="395830" y="153623"/>
            <a:chExt cx="8183424" cy="1216514"/>
          </a:xfrm>
        </p:grpSpPr>
        <p:sp>
          <p:nvSpPr>
            <p:cNvPr id="36" name="Rectangle 35"/>
            <p:cNvSpPr/>
            <p:nvPr/>
          </p:nvSpPr>
          <p:spPr>
            <a:xfrm>
              <a:off x="1933842" y="292919"/>
              <a:ext cx="6645412" cy="10772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endParaRPr lang="th-TH" sz="800" b="1" spc="-4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lvl="0" algn="ctr"/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แผนภูมิกลไกวิธีการแต่งตั้ง</a:t>
              </a:r>
              <a:r>
                <a:rPr lang="th-TH" b="1" dirty="0" smtClean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บุคคลให้</a:t>
              </a:r>
              <a:r>
                <a:rPr lang="th-TH" b="1" dirty="0">
                  <a:solidFill>
                    <a:prstClr val="black"/>
                  </a:solidFill>
                  <a:latin typeface="TH SarabunPSK" pitchFamily="34" charset="-34"/>
                  <a:cs typeface="TH SarabunPSK" pitchFamily="34" charset="-34"/>
                </a:rPr>
                <a:t>ดำรงตำแหน่งทางวิชาการ (ข้อบังคับหน้า ๑๕)</a:t>
              </a:r>
              <a:endParaRPr lang="en-US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30" y="153623"/>
              <a:ext cx="1302668" cy="1112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602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à¸à¸¥à¸à¸²à¸£à¸à¹à¸à¸«à¸²à¸£à¸¹à¸à¸ à¸²à¸à¸ªà¸³à¸«à¸£à¸±à¸ à¸ à¸²à¸à¸à¸­à¸à¸à¸¸à¸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à¸à¸¥à¸à¸²à¸£à¸à¹à¸à¸«à¸²à¸£à¸¹à¸à¸ à¸²à¸à¸ªà¸³à¸«à¸£à¸±à¸ à¸ à¸²à¸à¸à¸­à¸à¸à¸¸à¸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à¸à¸¥à¸à¸²à¸£à¸à¹à¸à¸«à¸²à¸£à¸¹à¸à¸ à¸²à¸à¸ªà¸³à¸«à¸£à¸±à¸ à¸ à¸²à¸à¸à¸­à¸à¸à¸¸à¸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680520" cy="24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2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2936"/>
            <a:ext cx="6855486" cy="13433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3728" y="33265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หลักเกณฑ์การแต่งตั้งให้ดำรงตำแหน่งทางวิชาการ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2996952"/>
            <a:ext cx="6855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๑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แต่งตั้งโดยวิธี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ปกติ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(ข้อ ๘)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  <a:p>
            <a:pPr indent="903288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๒)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แต่งตั้งโดยวิธี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พิเศษ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(ข้อ ๑๒)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639" y="1772815"/>
            <a:ext cx="536309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ดำเนินการได้  ๒  วิธี ดังนี้ (ข้อบังคับข้อ ๖)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91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9592" y="3356992"/>
            <a:ext cx="76328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การขอกำหนดตำแหน่งทางวิชาการ โดยวิธีปกติ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(ข้อ ๘</a:t>
            </a: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84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42630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59" y="1472965"/>
            <a:ext cx="857326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การแต่งตั้งบุคคลให้ดำรงตำแหน่งทางวิชาการพิจารณา ๔ ประเด็นหลัก ดังนี้ </a:t>
            </a: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(ข้อบังคับข้อ ๗)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5" y="2803223"/>
            <a:ext cx="6048672" cy="2250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๑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) คุณสมบัติเฉพาะตำแหน่ง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๒) ผลการสอน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๓) ผลงานทางวิชาการ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๔) จริยธรรมและจรรยาบรรณทางวิชาการ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80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92697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ผู้ช่วยศาสตราจารย์  ผู้ช่วยศาสตราจารย์พิเศษ วิธี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ปกติ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3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310" y="1401407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prstClr val="black"/>
                </a:solidFill>
                <a:cs typeface="Angsana New" panose="02020603050405020304" pitchFamily="18" charset="-34"/>
              </a:rPr>
              <a:t> 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332656"/>
            <a:ext cx="669674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ผู้ช่วยศาสตราจารย์  ผู้ช่วยศาสตราจารย์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580303" y="2240183"/>
            <a:ext cx="5950796" cy="485014"/>
          </a:xfrm>
          <a:prstGeom prst="rightArrowCallout">
            <a:avLst>
              <a:gd name="adj1" fmla="val 25000"/>
              <a:gd name="adj2" fmla="val 21072"/>
              <a:gd name="adj3" fmla="val 25000"/>
              <a:gd name="adj4" fmla="val 946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ป.เอก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ดำรงตำแหน่ง อ.ประจำและได้ปฏิบัติหน้าที่ไม่น้อยกว่า </a:t>
            </a:r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๒ </a:t>
            </a:r>
            <a:r>
              <a:rPr lang="th-TH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endParaRPr lang="en-US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580303" y="2832523"/>
            <a:ext cx="5950795" cy="4727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453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ป.โท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ดำรงตำแหน่ง อ.ประจำและได้ปฏิบัติหน้าที่ไม่น้อย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กว่า ๕ ปี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580304" y="3403594"/>
            <a:ext cx="5950796" cy="472756"/>
          </a:xfrm>
          <a:prstGeom prst="rightArrowCallout">
            <a:avLst>
              <a:gd name="adj1" fmla="val 20970"/>
              <a:gd name="adj2" fmla="val 25000"/>
              <a:gd name="adj3" fmla="val 25000"/>
              <a:gd name="adj4" fmla="val 9482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ป.ตรี ดำรงตำแหน่ง อ.ประจำและได้ปฏิบัติหน้าที่ไม่น้อยกว่า ๙ ปี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5000" y="2143538"/>
            <a:ext cx="2470238" cy="17328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ผศ. และ ผศ.พิเศษ</a:t>
            </a:r>
            <a:endParaRPr lang="en-US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304" y="4047853"/>
            <a:ext cx="840553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marR="0" lvl="0" indent="-228600" algn="thaiDist">
              <a:spcBef>
                <a:spcPts val="0"/>
              </a:spcBef>
              <a:spcAft>
                <a:spcPts val="0"/>
              </a:spcAft>
            </a:pPr>
            <a:r>
              <a:rPr lang="th-TH" sz="2400" dirty="0" smtClean="0">
                <a:ea typeface="Calibri"/>
                <a:cs typeface="TH SarabunPSK"/>
              </a:rPr>
              <a:t>-   ดำรง</a:t>
            </a:r>
            <a:r>
              <a:rPr lang="th-TH" sz="2400" dirty="0">
                <a:ea typeface="Calibri"/>
                <a:cs typeface="TH SarabunPSK"/>
              </a:rPr>
              <a:t>ตำแหน่งอื่น โอนหรือย้ายมาบรรจุและแต่งตั้งเป็นอาจารย์ประจำ หากเคยเป็นอาจารย์พิเศษ และได้สอนประจำวิชาใดวิชาหนึ่งเทียบค่าได้ไม่น้อยกว่า </a:t>
            </a:r>
            <a:r>
              <a:rPr lang="th-TH" sz="2400" dirty="0" smtClean="0">
                <a:ea typeface="Calibri"/>
                <a:cs typeface="TH SarabunPSK"/>
              </a:rPr>
              <a:t>๒ </a:t>
            </a:r>
            <a:r>
              <a:rPr lang="th-TH" sz="2400" dirty="0">
                <a:ea typeface="Calibri"/>
                <a:cs typeface="TH SarabunPSK"/>
              </a:rPr>
              <a:t>หน่วยกิตในระบบทวิภาค อาจนำเวลาที่สอนนั้นมาเป็นเวลาในการขอตำแหน่งวิชาการ โดยให้คำนวณเวลาการสอนพิเศษได้ </a:t>
            </a:r>
            <a:r>
              <a:rPr lang="th-TH" sz="2400" dirty="0" smtClean="0">
                <a:ea typeface="Calibri"/>
                <a:cs typeface="TH SarabunPSK"/>
              </a:rPr>
              <a:t>๓ </a:t>
            </a:r>
            <a:r>
              <a:rPr lang="th-TH" sz="2400" dirty="0">
                <a:ea typeface="Calibri"/>
                <a:cs typeface="TH SarabunPSK"/>
              </a:rPr>
              <a:t>ใน </a:t>
            </a:r>
            <a:r>
              <a:rPr lang="th-TH" sz="2400" dirty="0" smtClean="0">
                <a:ea typeface="Calibri"/>
                <a:cs typeface="TH SarabunPSK"/>
              </a:rPr>
              <a:t>๔ </a:t>
            </a:r>
            <a:r>
              <a:rPr lang="th-TH" sz="2400" dirty="0">
                <a:ea typeface="Calibri"/>
                <a:cs typeface="TH SarabunPSK"/>
              </a:rPr>
              <a:t>ส่วนของ</a:t>
            </a:r>
            <a:r>
              <a:rPr lang="th-TH" sz="2400" dirty="0" smtClean="0">
                <a:ea typeface="Calibri"/>
                <a:cs typeface="TH SarabunPSK"/>
              </a:rPr>
              <a:t>เวลา</a:t>
            </a:r>
            <a:br>
              <a:rPr lang="th-TH" sz="2400" dirty="0" smtClean="0">
                <a:ea typeface="Calibri"/>
                <a:cs typeface="TH SarabunPSK"/>
              </a:rPr>
            </a:br>
            <a:r>
              <a:rPr lang="th-TH" sz="2400" dirty="0" smtClean="0">
                <a:ea typeface="Calibri"/>
                <a:cs typeface="TH SarabunPSK"/>
              </a:rPr>
              <a:t>ที่</a:t>
            </a:r>
            <a:r>
              <a:rPr lang="th-TH" sz="2400" dirty="0">
                <a:ea typeface="Calibri"/>
                <a:cs typeface="TH SarabunPSK"/>
              </a:rPr>
              <a:t>ทำ</a:t>
            </a:r>
            <a:r>
              <a:rPr lang="th-TH" sz="2400" dirty="0" smtClean="0">
                <a:ea typeface="Calibri"/>
                <a:cs typeface="TH SarabunPSK"/>
              </a:rPr>
              <a:t>การสอน</a:t>
            </a:r>
            <a:endParaRPr lang="en-US" sz="2400" dirty="0">
              <a:ea typeface="Calibri"/>
              <a:cs typeface="Cordia Ne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649" y="5766355"/>
            <a:ext cx="840553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TH SarabunPSK"/>
              <a:buChar char="-"/>
            </a:pPr>
            <a:r>
              <a:rPr lang="th-TH" sz="2400" dirty="0">
                <a:ea typeface="Calibri"/>
                <a:cs typeface="TH SarabunPSK"/>
              </a:rPr>
              <a:t>อาจารย์ได้รับวุฒิสูงขึ้น ให้นับเวลาก่อนได้รับวุฒิเพิ่ม และเวลาหลังจากได้รับวุฒิเพิ่มรวมกันเพื่อขอแต่งตั้งเป็น ผศ.ได้ตามอัตราส่วนระยะเวลาที่กำหนด</a:t>
            </a:r>
            <a:endParaRPr lang="en-US" sz="2400" dirty="0">
              <a:ea typeface="Calibri"/>
              <a:cs typeface="Cordia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87" y="2146191"/>
            <a:ext cx="58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๑.๑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5903" y="5766355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๑.๓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6321" y="3962039"/>
            <a:ext cx="6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๑.๒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8164" y="1484784"/>
            <a:ext cx="7189815" cy="583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๑) คุณสมบัติเฉพาะตำแหน่ง (ข้อบังคับข้อ ๘.๑.๑)</a:t>
            </a:r>
            <a:endParaRPr lang="en-US" b="1" kern="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83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1720" y="332656"/>
            <a:ext cx="69127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ผู้ช่วยศาสตราจารย์  ผู้ช่วยศาสตราจารย์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พิเศษ วิธีปกติ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37487" y="1700808"/>
            <a:ext cx="7126113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๒)  ผลการสอน</a:t>
            </a:r>
            <a:r>
              <a:rPr lang="en-US" sz="32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ข้อบังคับข้อ 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๘.๑.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400" b="1" kern="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927" y="2492896"/>
            <a:ext cx="712879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H SarabunPSK"/>
              <a:buChar char="-"/>
            </a:pPr>
            <a:r>
              <a:rPr lang="th-TH" sz="2400" b="1" dirty="0" smtClean="0">
                <a:ea typeface="Calibri"/>
                <a:cs typeface="TH SarabunPSK"/>
              </a:rPr>
              <a:t>ต้องมี </a:t>
            </a:r>
            <a:r>
              <a:rPr lang="th-TH" sz="2400" b="1" dirty="0">
                <a:ea typeface="Calibri"/>
                <a:cs typeface="TH SarabunPSK"/>
              </a:rPr>
              <a:t>ชม.สอนประจำรายวิชาใดวิชาหนึ่งที่กำหนดไว้ในหลักสูตรของราช</a:t>
            </a:r>
            <a:r>
              <a:rPr lang="th-TH" sz="2400" b="1" dirty="0" smtClean="0">
                <a:ea typeface="Calibri"/>
                <a:cs typeface="TH SarabunPSK"/>
              </a:rPr>
              <a:t>วิทยาลัยและมี</a:t>
            </a:r>
            <a:r>
              <a:rPr lang="th-TH" sz="2400" b="1" dirty="0" smtClean="0">
                <a:solidFill>
                  <a:srgbClr val="FF0000"/>
                </a:solidFill>
                <a:ea typeface="Calibri"/>
                <a:cs typeface="TH SarabunPSK"/>
              </a:rPr>
              <a:t>ความชำนาญ</a:t>
            </a:r>
            <a:r>
              <a:rPr lang="th-TH" sz="2400" b="1" dirty="0" smtClean="0">
                <a:ea typeface="Calibri"/>
                <a:cs typeface="TH SarabunPSK"/>
              </a:rPr>
              <a:t>ในการสอน </a:t>
            </a:r>
            <a:r>
              <a:rPr lang="th-TH" sz="2400" b="1" dirty="0">
                <a:ea typeface="Calibri"/>
                <a:cs typeface="TH SarabunPSK"/>
              </a:rPr>
              <a:t>พร้อมทั้งเสนอ</a:t>
            </a:r>
            <a:r>
              <a:rPr lang="th-TH" sz="2400" b="1" dirty="0">
                <a:solidFill>
                  <a:srgbClr val="FF0000"/>
                </a:solidFill>
                <a:ea typeface="Calibri"/>
                <a:cs typeface="TH SarabunPSK"/>
              </a:rPr>
              <a:t>เอกสารประกอบการ</a:t>
            </a:r>
            <a:r>
              <a:rPr lang="th-TH" sz="2400" b="1" dirty="0" smtClean="0">
                <a:solidFill>
                  <a:srgbClr val="FF0000"/>
                </a:solidFill>
                <a:ea typeface="Calibri"/>
                <a:cs typeface="TH SarabunPSK"/>
              </a:rPr>
              <a:t>สอน </a:t>
            </a:r>
            <a:r>
              <a:rPr lang="th-TH" sz="2400" b="1" dirty="0" smtClean="0">
                <a:ea typeface="Calibri"/>
                <a:cs typeface="TH SarabunPSK"/>
              </a:rPr>
              <a:t>ที่</a:t>
            </a:r>
            <a:r>
              <a:rPr lang="th-TH" sz="2400" b="1" dirty="0">
                <a:ea typeface="Calibri"/>
                <a:cs typeface="TH SarabunPSK"/>
              </a:rPr>
              <a:t>ผลิตขึ้นตามภาระงานสอน</a:t>
            </a:r>
            <a:endParaRPr lang="en-US" sz="2000" b="1" dirty="0">
              <a:ea typeface="Calibri"/>
              <a:cs typeface="Cordia Ne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487" y="3933056"/>
            <a:ext cx="712879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H SarabunPSK"/>
              <a:buChar char="-"/>
            </a:pPr>
            <a:r>
              <a:rPr lang="th-TH" sz="2400" b="1" dirty="0" smtClean="0">
                <a:ea typeface="Calibri"/>
                <a:cs typeface="TH SarabunPSK"/>
              </a:rPr>
              <a:t>ในกรณี</a:t>
            </a:r>
            <a:r>
              <a:rPr lang="th-TH" sz="2400" b="1" dirty="0">
                <a:ea typeface="Calibri"/>
                <a:cs typeface="TH SarabunPSK"/>
              </a:rPr>
              <a:t>ได้ทำการสอนหลายวิชา และแต่ละวิชามีผู้สอนร่วมหลายคน จะต้องเสนอ</a:t>
            </a:r>
            <a:r>
              <a:rPr lang="th-TH" sz="2400" b="1" dirty="0">
                <a:solidFill>
                  <a:srgbClr val="FF0000"/>
                </a:solidFill>
                <a:ea typeface="Calibri"/>
                <a:cs typeface="TH SarabunPSK"/>
              </a:rPr>
              <a:t>เอกสารประกอบการสอน</a:t>
            </a:r>
            <a:r>
              <a:rPr lang="th-TH" sz="2400" b="1" dirty="0">
                <a:ea typeface="Calibri"/>
                <a:cs typeface="TH SarabunPSK"/>
              </a:rPr>
              <a:t>ในทุกหัวข้อที่เป็น</a:t>
            </a:r>
            <a:r>
              <a:rPr lang="th-TH" sz="2400" b="1" dirty="0" smtClean="0">
                <a:ea typeface="Calibri"/>
                <a:cs typeface="TH SarabunPSK"/>
              </a:rPr>
              <a:t>ผู้สอน ซึ่งมีคุณภาพดี และได้ใช้ประกอบการสอนมาแล้ว โดยผ่านการ</a:t>
            </a:r>
            <a:r>
              <a:rPr lang="th-TH" sz="2400" b="1" dirty="0">
                <a:ea typeface="Calibri"/>
                <a:cs typeface="TH SarabunPSK"/>
              </a:rPr>
              <a:t>ประเมินจาก</a:t>
            </a:r>
            <a:r>
              <a:rPr lang="th-TH" sz="2400" b="1" dirty="0" smtClean="0">
                <a:ea typeface="Calibri"/>
                <a:cs typeface="TH SarabunPSK"/>
              </a:rPr>
              <a:t>คณะกรรมการ</a:t>
            </a:r>
            <a:r>
              <a:rPr lang="th-TH" sz="2400" b="1" i="1" dirty="0" smtClean="0">
                <a:solidFill>
                  <a:srgbClr val="0000FF"/>
                </a:solidFill>
                <a:ea typeface="Calibri"/>
                <a:cs typeface="TH SarabunPSK"/>
              </a:rPr>
              <a:t>ตามหลักเกณฑ์และวิธีการที่กำหนดในข้อบังคับนี้ </a:t>
            </a:r>
            <a:endParaRPr lang="en-US" sz="2000" b="1" i="1" dirty="0">
              <a:solidFill>
                <a:srgbClr val="0000FF"/>
              </a:solidFill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4791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2579</Words>
  <Application>Microsoft Office PowerPoint</Application>
  <PresentationFormat>On-screen Show (4:3)</PresentationFormat>
  <Paragraphs>300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ผู้ช่วยศาสตราจารย์  ผู้ช่วยศาสตราจารย์พิเศษ วิธีปกติ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รองศาสตราจารย์  รองศาสตราจารย์พิเศษ วิธีปกติ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ศาสตราจารย์  ศาสตราจารย์พิเศษ วิธีปกติ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pimchanok</dc:creator>
  <cp:lastModifiedBy>panida</cp:lastModifiedBy>
  <cp:revision>385</cp:revision>
  <cp:lastPrinted>2018-03-29T11:01:41Z</cp:lastPrinted>
  <dcterms:created xsi:type="dcterms:W3CDTF">2017-08-08T03:45:32Z</dcterms:created>
  <dcterms:modified xsi:type="dcterms:W3CDTF">2018-04-11T15:07:49Z</dcterms:modified>
</cp:coreProperties>
</file>